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notesSlides/notesSlide17.xml" ContentType="application/vnd.openxmlformats-officedocument.presentationml.notesSlide+xml"/>
  <Override PartName="/ppt/charts/chart11.xml" ContentType="application/vnd.openxmlformats-officedocument.drawingml.chart+xml"/>
  <Override PartName="/ppt/charts/chart12.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56" r:id="rId2"/>
    <p:sldId id="257" r:id="rId3"/>
    <p:sldId id="258" r:id="rId4"/>
    <p:sldId id="260" r:id="rId5"/>
    <p:sldId id="262" r:id="rId6"/>
    <p:sldId id="263" r:id="rId7"/>
    <p:sldId id="264" r:id="rId8"/>
    <p:sldId id="265" r:id="rId9"/>
    <p:sldId id="266" r:id="rId10"/>
    <p:sldId id="267" r:id="rId11"/>
    <p:sldId id="268" r:id="rId12"/>
    <p:sldId id="269" r:id="rId13"/>
    <p:sldId id="270" r:id="rId14"/>
    <p:sldId id="271" r:id="rId15"/>
    <p:sldId id="287"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2C1E3FA1-6E9D-9CE6-DC5C-69E0E1E4DFB2}">
          <p14:sldIdLst>
            <p14:sldId id="256"/>
            <p14:sldId id="257"/>
            <p14:sldId id="258"/>
          </p14:sldIdLst>
        </p14:section>
        <p14:section name="Why visualize" id="{344F082E-368A-5F09-6E2D-256FD4C163F3}">
          <p14:sldIdLst>
            <p14:sldId id="260"/>
            <p14:sldId id="262"/>
            <p14:sldId id="263"/>
            <p14:sldId id="264"/>
          </p14:sldIdLst>
        </p14:section>
        <p14:section name="Types of data" id="{F1E3FFAA-AD44-E3D7-7235-B28CE50CB075}">
          <p14:sldIdLst>
            <p14:sldId id="265"/>
            <p14:sldId id="266"/>
            <p14:sldId id="267"/>
          </p14:sldIdLst>
        </p14:section>
        <p14:section name="Choosing the chart" id="{953A2318-042C-B7D7-5ACE-42D69656BE44}">
          <p14:sldIdLst>
            <p14:sldId id="268"/>
            <p14:sldId id="269"/>
            <p14:sldId id="270"/>
            <p14:sldId id="271"/>
            <p14:sldId id="287"/>
            <p14:sldId id="272"/>
            <p14:sldId id="273"/>
            <p14:sldId id="274"/>
            <p14:sldId id="275"/>
            <p14:sldId id="276"/>
          </p14:sldIdLst>
        </p14:section>
        <p14:section name="Preprocessing" id="{C3500255-1B40-2F22-83F7-FB54F36CA7B6}">
          <p14:sldIdLst>
            <p14:sldId id="277"/>
            <p14:sldId id="278"/>
            <p14:sldId id="279"/>
            <p14:sldId id="280"/>
            <p14:sldId id="281"/>
            <p14:sldId id="282"/>
            <p14:sldId id="283"/>
            <p14:sldId id="284"/>
            <p14:sldId id="28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75" d="100"/>
          <a:sy n="75" d="100"/>
        </p:scale>
        <p:origin x="516" y="-2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clustered"/>
        <c:varyColors val="0"/>
        <c:ser>
          <c:idx val="0"/>
          <c:order val="0"/>
          <c:tx>
            <c:strRef>
              <c:f>Sheet1!$B$1</c:f>
              <c:strCache>
                <c:ptCount val="1"/>
                <c:pt idx="0">
                  <c:v>Stores</c:v>
                </c:pt>
              </c:strCache>
            </c:strRef>
          </c:tx>
          <c:spPr>
            <a:solidFill>
              <a:srgbClr val="4F81BD"/>
            </a:solidFill>
            <a:effectLst/>
          </c:spPr>
          <c:invertIfNegative val="0"/>
          <c:cat>
            <c:strRef>
              <c:f>Sheet1!$A$2:$A$6</c:f>
              <c:strCache>
                <c:ptCount val="5"/>
                <c:pt idx="0">
                  <c:v>Beirut</c:v>
                </c:pt>
                <c:pt idx="1">
                  <c:v>Tripoli</c:v>
                </c:pt>
                <c:pt idx="2">
                  <c:v>Saida</c:v>
                </c:pt>
                <c:pt idx="3">
                  <c:v>Zahle</c:v>
                </c:pt>
                <c:pt idx="4">
                  <c:v>Tyre</c:v>
                </c:pt>
              </c:strCache>
            </c:strRef>
          </c:cat>
          <c:val>
            <c:numRef>
              <c:f>Sheet1!$B$2:$B$6</c:f>
              <c:numCache>
                <c:formatCode>General</c:formatCode>
                <c:ptCount val="5"/>
                <c:pt idx="0">
                  <c:v>42</c:v>
                </c:pt>
                <c:pt idx="1">
                  <c:v>26</c:v>
                </c:pt>
                <c:pt idx="2">
                  <c:v>18</c:v>
                </c:pt>
                <c:pt idx="3">
                  <c:v>14</c:v>
                </c:pt>
                <c:pt idx="4">
                  <c:v>9</c:v>
                </c:pt>
              </c:numCache>
            </c:numRef>
          </c:val>
          <c:extLst>
            <c:ext xmlns:c16="http://schemas.microsoft.com/office/drawing/2014/chart" uri="{C3380CC4-5D6E-409C-BE32-E72D297353CC}">
              <c16:uniqueId val="{00000000-3B2A-4387-A976-50AE5FFF4FA3}"/>
            </c:ext>
          </c:extLst>
        </c:ser>
        <c:dLbls>
          <c:showLegendKey val="0"/>
          <c:showVal val="0"/>
          <c:showCatName val="0"/>
          <c:showSerName val="0"/>
          <c:showPercent val="0"/>
          <c:showBubbleSize val="0"/>
        </c:dLbls>
        <c:gapWidth val="150"/>
        <c:axId val="2094734554"/>
        <c:axId val="2094734552"/>
      </c:barChart>
      <c:catAx>
        <c:axId val="2094734554"/>
        <c:scaling>
          <c:orientation val="maxMin"/>
        </c:scaling>
        <c:delete val="0"/>
        <c:axPos val="l"/>
        <c:numFmt formatCode="General" sourceLinked="1"/>
        <c:majorTickMark val="out"/>
        <c:minorTickMark val="none"/>
        <c:tickLblPos val="nextTo"/>
        <c:spPr>
          <a:ln w="12700" cap="flat">
            <a:solidFill>
              <a:srgbClr val="B9CDE5"/>
            </a:solidFill>
            <a:prstDash val="solid"/>
            <a:round/>
          </a:ln>
        </c:spPr>
        <c:txPr>
          <a:bodyPr/>
          <a:lstStyle/>
          <a:p>
            <a:pPr>
              <a:defRPr sz="900" b="0" i="0" u="none" strike="noStrike">
                <a:solidFill>
                  <a:srgbClr val="7F7F7F"/>
                </a:solidFill>
                <a:latin typeface="+mn-lt"/>
              </a:defRPr>
            </a:pPr>
            <a:endParaRPr lang="en-US"/>
          </a:p>
        </c:txPr>
        <c:crossAx val="2094734552"/>
        <c:crosses val="autoZero"/>
        <c:auto val="1"/>
        <c:lblAlgn val="ctr"/>
        <c:lblOffset val="100"/>
        <c:noMultiLvlLbl val="1"/>
      </c:catAx>
      <c:valAx>
        <c:axId val="2094734552"/>
        <c:scaling>
          <c:orientation val="minMax"/>
        </c:scaling>
        <c:delete val="1"/>
        <c:axPos val="t"/>
        <c:majorGridlines>
          <c:spPr>
            <a:ln w="9525" cap="flat">
              <a:solidFill>
                <a:srgbClr val="E2E8F0"/>
              </a:solidFill>
              <a:prstDash val="solid"/>
              <a:round/>
            </a:ln>
          </c:spPr>
        </c:majorGridlines>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A</c:v>
                </c:pt>
              </c:strCache>
            </c:strRef>
          </c:tx>
          <c:spPr>
            <a:ln w="25400" cap="flat">
              <a:solidFill>
                <a:srgbClr val="4F81BD"/>
              </a:solidFill>
              <a:prstDash val="solid"/>
              <a:round/>
            </a:ln>
            <a:effectLst/>
          </c:spPr>
          <c:marker>
            <c:symbol val="none"/>
          </c:marker>
          <c:cat>
            <c:strRef>
              <c:f>Sheet1!$A$2:$A$9</c:f>
              <c:strCache>
                <c:ptCount val="8"/>
                <c:pt idx="0">
                  <c:v>Jan</c:v>
                </c:pt>
                <c:pt idx="1">
                  <c:v>Feb</c:v>
                </c:pt>
                <c:pt idx="2">
                  <c:v>Mar</c:v>
                </c:pt>
                <c:pt idx="3">
                  <c:v>Apr</c:v>
                </c:pt>
                <c:pt idx="4">
                  <c:v>May</c:v>
                </c:pt>
                <c:pt idx="5">
                  <c:v>Jun</c:v>
                </c:pt>
                <c:pt idx="6">
                  <c:v>Jul</c:v>
                </c:pt>
                <c:pt idx="7">
                  <c:v>Aug</c:v>
                </c:pt>
              </c:strCache>
            </c:strRef>
          </c:cat>
          <c:val>
            <c:numRef>
              <c:f>Sheet1!$B$2:$B$9</c:f>
              <c:numCache>
                <c:formatCode>General</c:formatCode>
                <c:ptCount val="8"/>
                <c:pt idx="0">
                  <c:v>12</c:v>
                </c:pt>
                <c:pt idx="1">
                  <c:v>14</c:v>
                </c:pt>
                <c:pt idx="2">
                  <c:v>13</c:v>
                </c:pt>
                <c:pt idx="3">
                  <c:v>17</c:v>
                </c:pt>
                <c:pt idx="4">
                  <c:v>19</c:v>
                </c:pt>
                <c:pt idx="5">
                  <c:v>18</c:v>
                </c:pt>
                <c:pt idx="6">
                  <c:v>22</c:v>
                </c:pt>
                <c:pt idx="7">
                  <c:v>25</c:v>
                </c:pt>
              </c:numCache>
            </c:numRef>
          </c:val>
          <c:smooth val="0"/>
          <c:extLst>
            <c:ext xmlns:c16="http://schemas.microsoft.com/office/drawing/2014/chart" uri="{C3380CC4-5D6E-409C-BE32-E72D297353CC}">
              <c16:uniqueId val="{00000000-3123-43CA-8800-7F9222657175}"/>
            </c:ext>
          </c:extLst>
        </c:ser>
        <c:ser>
          <c:idx val="1"/>
          <c:order val="1"/>
          <c:tx>
            <c:strRef>
              <c:f>Sheet1!$C$1</c:f>
              <c:strCache>
                <c:ptCount val="1"/>
                <c:pt idx="0">
                  <c:v>B</c:v>
                </c:pt>
              </c:strCache>
            </c:strRef>
          </c:tx>
          <c:spPr>
            <a:ln w="25400" cap="flat">
              <a:solidFill>
                <a:srgbClr val="B9CDE5"/>
              </a:solidFill>
              <a:prstDash val="solid"/>
              <a:round/>
            </a:ln>
            <a:effectLst/>
          </c:spPr>
          <c:marker>
            <c:symbol val="none"/>
          </c:marker>
          <c:cat>
            <c:strRef>
              <c:f>Sheet1!$A$2:$A$9</c:f>
              <c:strCache>
                <c:ptCount val="8"/>
                <c:pt idx="0">
                  <c:v>Jan</c:v>
                </c:pt>
                <c:pt idx="1">
                  <c:v>Feb</c:v>
                </c:pt>
                <c:pt idx="2">
                  <c:v>Mar</c:v>
                </c:pt>
                <c:pt idx="3">
                  <c:v>Apr</c:v>
                </c:pt>
                <c:pt idx="4">
                  <c:v>May</c:v>
                </c:pt>
                <c:pt idx="5">
                  <c:v>Jun</c:v>
                </c:pt>
                <c:pt idx="6">
                  <c:v>Jul</c:v>
                </c:pt>
                <c:pt idx="7">
                  <c:v>Aug</c:v>
                </c:pt>
              </c:strCache>
            </c:strRef>
          </c:cat>
          <c:val>
            <c:numRef>
              <c:f>Sheet1!$C$2:$C$9</c:f>
              <c:numCache>
                <c:formatCode>General</c:formatCode>
                <c:ptCount val="8"/>
                <c:pt idx="0">
                  <c:v>10</c:v>
                </c:pt>
                <c:pt idx="1">
                  <c:v>11</c:v>
                </c:pt>
                <c:pt idx="2">
                  <c:v>12</c:v>
                </c:pt>
                <c:pt idx="3">
                  <c:v>11</c:v>
                </c:pt>
                <c:pt idx="4">
                  <c:v>13</c:v>
                </c:pt>
                <c:pt idx="5">
                  <c:v>15</c:v>
                </c:pt>
                <c:pt idx="6">
                  <c:v>14</c:v>
                </c:pt>
                <c:pt idx="7">
                  <c:v>16</c:v>
                </c:pt>
              </c:numCache>
            </c:numRef>
          </c:val>
          <c:smooth val="0"/>
          <c:extLst>
            <c:ext xmlns:c16="http://schemas.microsoft.com/office/drawing/2014/chart" uri="{C3380CC4-5D6E-409C-BE32-E72D297353CC}">
              <c16:uniqueId val="{00000001-3123-43CA-8800-7F9222657175}"/>
            </c:ext>
          </c:extLst>
        </c:ser>
        <c:dLbls>
          <c:showLegendKey val="0"/>
          <c:showVal val="0"/>
          <c:showCatName val="0"/>
          <c:showSerName val="0"/>
          <c:showPercent val="0"/>
          <c:showBubbleSize val="0"/>
        </c:dLbls>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B9CDE5"/>
            </a:solidFill>
            <a:prstDash val="solid"/>
            <a:round/>
          </a:ln>
        </c:spPr>
        <c:txPr>
          <a:bodyPr/>
          <a:lstStyle/>
          <a:p>
            <a:pPr>
              <a:defRPr sz="900" b="0" i="0" u="none" strike="noStrike">
                <a:solidFill>
                  <a:srgbClr val="7F7F7F"/>
                </a:solidFill>
                <a:latin typeface="+mn-lt"/>
              </a:defRPr>
            </a:pPr>
            <a:endParaRPr lang="en-US"/>
          </a:p>
        </c:txPr>
        <c:crossAx val="2094734552"/>
        <c:crosses val="autoZero"/>
        <c:auto val="1"/>
        <c:lblAlgn val="ctr"/>
        <c:lblOffset val="100"/>
        <c:noMultiLvlLbl val="1"/>
      </c:catAx>
      <c:valAx>
        <c:axId val="2094734552"/>
        <c:scaling>
          <c:orientation val="minMax"/>
        </c:scaling>
        <c:delete val="1"/>
        <c:axPos val="l"/>
        <c:majorGridlines>
          <c:spPr>
            <a:ln w="9525" cap="flat">
              <a:solidFill>
                <a:srgbClr val="E2E8F0"/>
              </a:solidFill>
              <a:prstDash val="solid"/>
              <a:round/>
            </a:ln>
          </c:spPr>
        </c:majorGridlines>
        <c:numFmt formatCode="General" sourceLinked="0"/>
        <c:majorTickMark val="out"/>
        <c:minorTickMark val="none"/>
        <c:tickLblPos val="nextTo"/>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scatterChart>
        <c:scatterStyle val="lineMarker"/>
        <c:varyColors val="0"/>
        <c:ser>
          <c:idx val="0"/>
          <c:order val="0"/>
          <c:tx>
            <c:strRef>
              <c:f>Sheet1!$B$1</c:f>
              <c:strCache>
                <c:ptCount val="1"/>
                <c:pt idx="0">
                  <c:v>Y</c:v>
                </c:pt>
              </c:strCache>
            </c:strRef>
          </c:tx>
          <c:spPr>
            <a:ln>
              <a:noFill/>
            </a:ln>
            <a:effectLst/>
          </c:spPr>
          <c:marker>
            <c:symbol val="circle"/>
            <c:size val="7"/>
            <c:spPr>
              <a:solidFill>
                <a:srgbClr val="4F81BD"/>
              </a:solidFill>
              <a:ln w="9525" cap="flat">
                <a:solidFill>
                  <a:srgbClr val="4F81BD"/>
                </a:solidFill>
                <a:prstDash val="solid"/>
                <a:round/>
              </a:ln>
              <a:effectLst/>
            </c:spPr>
          </c:marker>
          <c:xVal>
            <c:numRef>
              <c:f>Sheet1!$A$2:$A$14</c:f>
              <c:numCache>
                <c:formatCode>General</c:formatCode>
                <c:ptCount val="13"/>
                <c:pt idx="0">
                  <c:v>1</c:v>
                </c:pt>
                <c:pt idx="1">
                  <c:v>2</c:v>
                </c:pt>
                <c:pt idx="2">
                  <c:v>3</c:v>
                </c:pt>
                <c:pt idx="3">
                  <c:v>4</c:v>
                </c:pt>
                <c:pt idx="4">
                  <c:v>5</c:v>
                </c:pt>
                <c:pt idx="5">
                  <c:v>6</c:v>
                </c:pt>
                <c:pt idx="6">
                  <c:v>7</c:v>
                </c:pt>
                <c:pt idx="7">
                  <c:v>8</c:v>
                </c:pt>
                <c:pt idx="8">
                  <c:v>9</c:v>
                </c:pt>
                <c:pt idx="9">
                  <c:v>10</c:v>
                </c:pt>
                <c:pt idx="10">
                  <c:v>3</c:v>
                </c:pt>
                <c:pt idx="11">
                  <c:v>6</c:v>
                </c:pt>
                <c:pt idx="12">
                  <c:v>8</c:v>
                </c:pt>
              </c:numCache>
            </c:numRef>
          </c:xVal>
          <c:yVal>
            <c:numRef>
              <c:f>Sheet1!$B$2:$B$14</c:f>
              <c:numCache>
                <c:formatCode>General</c:formatCode>
                <c:ptCount val="13"/>
                <c:pt idx="0">
                  <c:v>2</c:v>
                </c:pt>
                <c:pt idx="1">
                  <c:v>3</c:v>
                </c:pt>
                <c:pt idx="2">
                  <c:v>3.5</c:v>
                </c:pt>
                <c:pt idx="3">
                  <c:v>5</c:v>
                </c:pt>
                <c:pt idx="4">
                  <c:v>5.2</c:v>
                </c:pt>
                <c:pt idx="5">
                  <c:v>6.8</c:v>
                </c:pt>
                <c:pt idx="6">
                  <c:v>7</c:v>
                </c:pt>
                <c:pt idx="7">
                  <c:v>8.5</c:v>
                </c:pt>
                <c:pt idx="8">
                  <c:v>8.8000000000000007</c:v>
                </c:pt>
                <c:pt idx="9">
                  <c:v>10.199999999999999</c:v>
                </c:pt>
                <c:pt idx="10">
                  <c:v>4.2</c:v>
                </c:pt>
                <c:pt idx="11">
                  <c:v>6</c:v>
                </c:pt>
                <c:pt idx="12">
                  <c:v>7.5</c:v>
                </c:pt>
              </c:numCache>
            </c:numRef>
          </c:yVal>
          <c:smooth val="0"/>
          <c:extLst>
            <c:ext xmlns:c16="http://schemas.microsoft.com/office/drawing/2014/chart" uri="{C3380CC4-5D6E-409C-BE32-E72D297353CC}">
              <c16:uniqueId val="{00000000-7F6D-4373-9051-D9A55F7AD80C}"/>
            </c:ext>
          </c:extLst>
        </c:ser>
        <c:dLbls>
          <c:showLegendKey val="0"/>
          <c:showVal val="0"/>
          <c:showCatName val="0"/>
          <c:showSerName val="0"/>
          <c:showPercent val="0"/>
          <c:showBubbleSize val="0"/>
        </c:dLbls>
        <c:axId val="2094734554"/>
        <c:axId val="2094734552"/>
      </c:scatterChart>
      <c:valAx>
        <c:axId val="2094734554"/>
        <c:scaling>
          <c:orientation val="minMax"/>
        </c:scaling>
        <c:delete val="0"/>
        <c:axPos val="b"/>
        <c:numFmt formatCode="General" sourceLinked="1"/>
        <c:majorTickMark val="none"/>
        <c:minorTickMark val="none"/>
        <c:tickLblPos val="nextTo"/>
        <c:spPr>
          <a:ln w="12700" cap="flat">
            <a:solidFill>
              <a:srgbClr val="B9CDE5"/>
            </a:solidFill>
            <a:prstDash val="solid"/>
            <a:round/>
          </a:ln>
        </c:spPr>
        <c:txPr>
          <a:bodyPr/>
          <a:lstStyle/>
          <a:p>
            <a:pPr>
              <a:defRPr sz="900" b="0" i="0" u="none" strike="noStrike">
                <a:solidFill>
                  <a:srgbClr val="7F7F7F"/>
                </a:solidFill>
                <a:latin typeface="+mn-lt"/>
              </a:defRPr>
            </a:pPr>
            <a:endParaRPr lang="en-US"/>
          </a:p>
        </c:txPr>
        <c:crossAx val="2094734552"/>
        <c:crosses val="autoZero"/>
        <c:crossBetween val="midCat"/>
      </c:valAx>
      <c:valAx>
        <c:axId val="2094734552"/>
        <c:scaling>
          <c:orientation val="minMax"/>
        </c:scaling>
        <c:delete val="1"/>
        <c:axPos val="l"/>
        <c:majorGridlines>
          <c:spPr>
            <a:ln w="9525" cap="flat">
              <a:solidFill>
                <a:srgbClr val="E2E8F0"/>
              </a:solidFill>
              <a:prstDash val="solid"/>
              <a:round/>
            </a:ln>
          </c:spPr>
        </c:majorGridlines>
        <c:numFmt formatCode="General" sourceLinked="0"/>
        <c:majorTickMark val="none"/>
        <c:minorTickMark val="none"/>
        <c:tickLblPos val="nextTo"/>
        <c:crossAx val="2094734554"/>
        <c:crosses val="autoZero"/>
        <c:crossBetween val="midCat"/>
      </c:valAx>
      <c:spPr>
        <a:noFill/>
        <a:ln>
          <a:noFill/>
        </a:ln>
        <a:effectLst/>
      </c:spPr>
    </c:plotArea>
    <c:plotVisOnly val="1"/>
    <c:dispBlanksAs val="span"/>
    <c:showDLblsOverMax val="1"/>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doughnutChart>
        <c:varyColors val="1"/>
        <c:ser>
          <c:idx val="0"/>
          <c:order val="0"/>
          <c:tx>
            <c:strRef>
              <c:f>Sheet1!$B$1</c:f>
              <c:strCache>
                <c:ptCount val="1"/>
                <c:pt idx="0">
                  <c:v>Share</c:v>
                </c:pt>
              </c:strCache>
            </c:strRef>
          </c:tx>
          <c:spPr>
            <a:solidFill>
              <a:schemeClr val="accent1"/>
            </a:solidFill>
            <a:ln w="9525" cap="flat">
              <a:solidFill>
                <a:srgbClr val="F9F9F9"/>
              </a:solidFill>
              <a:prstDash val="solid"/>
              <a:round/>
            </a:ln>
            <a:effectLst/>
          </c:spPr>
          <c:dPt>
            <c:idx val="0"/>
            <c:bubble3D val="0"/>
            <c:spPr>
              <a:solidFill>
                <a:srgbClr val="4F81BD"/>
              </a:solidFill>
              <a:effectLst/>
            </c:spPr>
            <c:extLst>
              <c:ext xmlns:c16="http://schemas.microsoft.com/office/drawing/2014/chart" uri="{C3380CC4-5D6E-409C-BE32-E72D297353CC}">
                <c16:uniqueId val="{00000001-B152-44C4-9DBD-28F3CFF215A7}"/>
              </c:ext>
            </c:extLst>
          </c:dPt>
          <c:dPt>
            <c:idx val="1"/>
            <c:bubble3D val="0"/>
            <c:spPr>
              <a:solidFill>
                <a:srgbClr val="B9CDE5"/>
              </a:solidFill>
              <a:effectLst/>
            </c:spPr>
            <c:extLst>
              <c:ext xmlns:c16="http://schemas.microsoft.com/office/drawing/2014/chart" uri="{C3380CC4-5D6E-409C-BE32-E72D297353CC}">
                <c16:uniqueId val="{00000003-B152-44C4-9DBD-28F3CFF215A7}"/>
              </c:ext>
            </c:extLst>
          </c:dPt>
          <c:dLbls>
            <c:dLbl>
              <c:idx val="0"/>
              <c:numFmt formatCode="0%" sourceLinked="0"/>
              <c:spPr/>
              <c:txPr>
                <a:bodyPr/>
                <a:lstStyle/>
                <a:p>
                  <a:pPr>
                    <a:defRPr sz="1200" b="0" i="0" u="none" strike="noStrike">
                      <a:solidFill>
                        <a:srgbClr val="000000"/>
                      </a:solidFill>
                      <a:latin typeface="+mn-lt"/>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B152-44C4-9DBD-28F3CFF215A7}"/>
                </c:ext>
              </c:extLst>
            </c:dLbl>
            <c:dLbl>
              <c:idx val="1"/>
              <c:numFmt formatCode="0%" sourceLinked="0"/>
              <c:spPr/>
              <c:txPr>
                <a:bodyPr/>
                <a:lstStyle/>
                <a:p>
                  <a:pPr>
                    <a:defRPr sz="1200" b="0" i="0" u="none" strike="noStrike">
                      <a:solidFill>
                        <a:srgbClr val="000000"/>
                      </a:solidFill>
                      <a:latin typeface="+mn-lt"/>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B152-44C4-9DBD-28F3CFF215A7}"/>
                </c:ext>
              </c:extLst>
            </c:dLbl>
            <c:numFmt formatCode="0%" sourceLinked="0"/>
            <c:spPr>
              <a:noFill/>
              <a:ln>
                <a:noFill/>
              </a:ln>
              <a:effectLst/>
            </c:spPr>
            <c:txPr>
              <a:bodyPr/>
              <a:lstStyle/>
              <a:p>
                <a:pPr>
                  <a:defRPr sz="1800" b="0" i="0" u="none" strike="noStrike">
                    <a:solidFill>
                      <a:srgbClr val="000000"/>
                    </a:solidFill>
                    <a:latin typeface="Arial"/>
                  </a:defRPr>
                </a:pPr>
                <a:endParaRPr lang="en-US"/>
              </a:p>
            </c:txPr>
            <c:showLegendKey val="0"/>
            <c:showVal val="0"/>
            <c:showCatName val="1"/>
            <c:showSerName val="0"/>
            <c:showPercent val="1"/>
            <c:showBubbleSize val="0"/>
            <c:showLeaderLines val="0"/>
            <c:extLst>
              <c:ext xmlns:c15="http://schemas.microsoft.com/office/drawing/2012/chart" uri="{CE6537A1-D6FC-4f65-9D91-7224C49458BB}"/>
            </c:extLst>
          </c:dLbls>
          <c:cat>
            <c:strRef>
              <c:f>Sheet1!$A$2:$A$3</c:f>
              <c:strCache>
                <c:ptCount val="2"/>
                <c:pt idx="0">
                  <c:v>Online</c:v>
                </c:pt>
                <c:pt idx="1">
                  <c:v>In-store</c:v>
                </c:pt>
              </c:strCache>
            </c:strRef>
          </c:cat>
          <c:val>
            <c:numRef>
              <c:f>Sheet1!$B$2:$B$3</c:f>
              <c:numCache>
                <c:formatCode>General</c:formatCode>
                <c:ptCount val="2"/>
                <c:pt idx="0">
                  <c:v>35</c:v>
                </c:pt>
                <c:pt idx="1">
                  <c:v>65</c:v>
                </c:pt>
              </c:numCache>
            </c:numRef>
          </c:val>
          <c:extLst>
            <c:ext xmlns:c16="http://schemas.microsoft.com/office/drawing/2014/chart" uri="{C3380CC4-5D6E-409C-BE32-E72D297353CC}">
              <c16:uniqueId val="{00000004-B152-44C4-9DBD-28F3CFF215A7}"/>
            </c:ext>
          </c:extLst>
        </c:ser>
        <c:dLbls>
          <c:showLegendKey val="0"/>
          <c:showVal val="0"/>
          <c:showCatName val="0"/>
          <c:showSerName val="0"/>
          <c:showPercent val="0"/>
          <c:showBubbleSize val="0"/>
          <c:showLeaderLines val="0"/>
        </c:dLbls>
        <c:firstSliceAng val="0"/>
        <c:holeSize val="55"/>
      </c:doughnutChart>
      <c:spPr>
        <a:noFill/>
        <a:ln>
          <a:noFill/>
        </a:ln>
        <a:effectLst/>
      </c:spPr>
    </c:plotArea>
    <c:plotVisOnly val="1"/>
    <c:dispBlanksAs val="span"/>
    <c:showDLblsOverMax val="1"/>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stacked"/>
        <c:varyColors val="0"/>
        <c:ser>
          <c:idx val="0"/>
          <c:order val="0"/>
          <c:tx>
            <c:strRef>
              <c:f>Sheet1!$B$1</c:f>
              <c:strCache>
                <c:ptCount val="1"/>
                <c:pt idx="0">
                  <c:v>Grocery</c:v>
                </c:pt>
              </c:strCache>
            </c:strRef>
          </c:tx>
          <c:spPr>
            <a:solidFill>
              <a:srgbClr val="4F81BD"/>
            </a:solidFill>
            <a:effectLst/>
          </c:spPr>
          <c:invertIfNegative val="0"/>
          <c:cat>
            <c:strRef>
              <c:f>Sheet1!$A$2:$A$5</c:f>
              <c:strCache>
                <c:ptCount val="4"/>
                <c:pt idx="0">
                  <c:v>Q1</c:v>
                </c:pt>
                <c:pt idx="1">
                  <c:v>Q2</c:v>
                </c:pt>
                <c:pt idx="2">
                  <c:v>Q3</c:v>
                </c:pt>
                <c:pt idx="3">
                  <c:v>Q4</c:v>
                </c:pt>
              </c:strCache>
            </c:strRef>
          </c:cat>
          <c:val>
            <c:numRef>
              <c:f>Sheet1!$B$2:$B$5</c:f>
              <c:numCache>
                <c:formatCode>General</c:formatCode>
                <c:ptCount val="4"/>
                <c:pt idx="0">
                  <c:v>5</c:v>
                </c:pt>
                <c:pt idx="1">
                  <c:v>6</c:v>
                </c:pt>
                <c:pt idx="2">
                  <c:v>6</c:v>
                </c:pt>
                <c:pt idx="3">
                  <c:v>7</c:v>
                </c:pt>
              </c:numCache>
            </c:numRef>
          </c:val>
          <c:extLst>
            <c:ext xmlns:c16="http://schemas.microsoft.com/office/drawing/2014/chart" uri="{C3380CC4-5D6E-409C-BE32-E72D297353CC}">
              <c16:uniqueId val="{00000000-A33E-40A9-8AD3-A20E3D0432EE}"/>
            </c:ext>
          </c:extLst>
        </c:ser>
        <c:ser>
          <c:idx val="1"/>
          <c:order val="1"/>
          <c:tx>
            <c:strRef>
              <c:f>Sheet1!$C$1</c:f>
              <c:strCache>
                <c:ptCount val="1"/>
                <c:pt idx="0">
                  <c:v>Electronics</c:v>
                </c:pt>
              </c:strCache>
            </c:strRef>
          </c:tx>
          <c:spPr>
            <a:solidFill>
              <a:srgbClr val="C0504D"/>
            </a:solidFill>
            <a:effectLst/>
          </c:spPr>
          <c:invertIfNegative val="0"/>
          <c:cat>
            <c:strRef>
              <c:f>Sheet1!$A$2:$A$5</c:f>
              <c:strCache>
                <c:ptCount val="4"/>
                <c:pt idx="0">
                  <c:v>Q1</c:v>
                </c:pt>
                <c:pt idx="1">
                  <c:v>Q2</c:v>
                </c:pt>
                <c:pt idx="2">
                  <c:v>Q3</c:v>
                </c:pt>
                <c:pt idx="3">
                  <c:v>Q4</c:v>
                </c:pt>
              </c:strCache>
            </c:strRef>
          </c:cat>
          <c:val>
            <c:numRef>
              <c:f>Sheet1!$C$2:$C$5</c:f>
              <c:numCache>
                <c:formatCode>General</c:formatCode>
                <c:ptCount val="4"/>
                <c:pt idx="0">
                  <c:v>3</c:v>
                </c:pt>
                <c:pt idx="1">
                  <c:v>3</c:v>
                </c:pt>
                <c:pt idx="2">
                  <c:v>4</c:v>
                </c:pt>
                <c:pt idx="3">
                  <c:v>6</c:v>
                </c:pt>
              </c:numCache>
            </c:numRef>
          </c:val>
          <c:extLst>
            <c:ext xmlns:c16="http://schemas.microsoft.com/office/drawing/2014/chart" uri="{C3380CC4-5D6E-409C-BE32-E72D297353CC}">
              <c16:uniqueId val="{00000001-A33E-40A9-8AD3-A20E3D0432EE}"/>
            </c:ext>
          </c:extLst>
        </c:ser>
        <c:ser>
          <c:idx val="2"/>
          <c:order val="2"/>
          <c:tx>
            <c:strRef>
              <c:f>Sheet1!$D$1</c:f>
              <c:strCache>
                <c:ptCount val="1"/>
                <c:pt idx="0">
                  <c:v>Apparel</c:v>
                </c:pt>
              </c:strCache>
            </c:strRef>
          </c:tx>
          <c:spPr>
            <a:solidFill>
              <a:srgbClr val="8064A2"/>
            </a:solidFill>
            <a:effectLst/>
          </c:spPr>
          <c:invertIfNegative val="0"/>
          <c:cat>
            <c:strRef>
              <c:f>Sheet1!$A$2:$A$5</c:f>
              <c:strCache>
                <c:ptCount val="4"/>
                <c:pt idx="0">
                  <c:v>Q1</c:v>
                </c:pt>
                <c:pt idx="1">
                  <c:v>Q2</c:v>
                </c:pt>
                <c:pt idx="2">
                  <c:v>Q3</c:v>
                </c:pt>
                <c:pt idx="3">
                  <c:v>Q4</c:v>
                </c:pt>
              </c:strCache>
            </c:strRef>
          </c:cat>
          <c:val>
            <c:numRef>
              <c:f>Sheet1!$D$2:$D$5</c:f>
              <c:numCache>
                <c:formatCode>General</c:formatCode>
                <c:ptCount val="4"/>
                <c:pt idx="0">
                  <c:v>2</c:v>
                </c:pt>
                <c:pt idx="1">
                  <c:v>3</c:v>
                </c:pt>
                <c:pt idx="2">
                  <c:v>3</c:v>
                </c:pt>
                <c:pt idx="3">
                  <c:v>4</c:v>
                </c:pt>
              </c:numCache>
            </c:numRef>
          </c:val>
          <c:extLst>
            <c:ext xmlns:c16="http://schemas.microsoft.com/office/drawing/2014/chart" uri="{C3380CC4-5D6E-409C-BE32-E72D297353CC}">
              <c16:uniqueId val="{00000002-A33E-40A9-8AD3-A20E3D0432EE}"/>
            </c:ext>
          </c:extLst>
        </c:ser>
        <c:dLbls>
          <c:showLegendKey val="0"/>
          <c:showVal val="0"/>
          <c:showCatName val="0"/>
          <c:showSerName val="0"/>
          <c:showPercent val="0"/>
          <c:showBubbleSize val="0"/>
        </c:dLbls>
        <c:gapWidth val="50"/>
        <c:overlap val="10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B9CDE5"/>
            </a:solidFill>
            <a:prstDash val="solid"/>
            <a:round/>
          </a:ln>
        </c:spPr>
        <c:txPr>
          <a:bodyPr/>
          <a:lstStyle/>
          <a:p>
            <a:pPr>
              <a:defRPr sz="900" b="0" i="0" u="none" strike="noStrike">
                <a:solidFill>
                  <a:srgbClr val="7F7F7F"/>
                </a:solidFill>
                <a:latin typeface="+mn-lt"/>
              </a:defRPr>
            </a:pPr>
            <a:endParaRPr lang="en-US"/>
          </a:p>
        </c:txPr>
        <c:crossAx val="2094734552"/>
        <c:crosses val="autoZero"/>
        <c:auto val="1"/>
        <c:lblAlgn val="ctr"/>
        <c:lblOffset val="100"/>
        <c:noMultiLvlLbl val="1"/>
      </c:catAx>
      <c:valAx>
        <c:axId val="2094734552"/>
        <c:scaling>
          <c:orientation val="minMax"/>
        </c:scaling>
        <c:delete val="1"/>
        <c:axPos val="l"/>
        <c:majorGridlines>
          <c:spPr>
            <a:ln w="9525" cap="flat">
              <a:solidFill>
                <a:srgbClr val="E2E8F0"/>
              </a:solidFill>
              <a:prstDash val="solid"/>
              <a:round/>
            </a:ln>
          </c:spPr>
        </c:majorGridlines>
        <c:numFmt formatCode="General" sourceLinked="0"/>
        <c:majorTickMark val="out"/>
        <c:minorTickMark val="none"/>
        <c:tickLblPos val="nextTo"/>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areaChart>
        <c:grouping val="standard"/>
        <c:varyColors val="0"/>
        <c:ser>
          <c:idx val="0"/>
          <c:order val="0"/>
          <c:tx>
            <c:strRef>
              <c:f>Sheet1!$B$1</c:f>
              <c:strCache>
                <c:ptCount val="1"/>
                <c:pt idx="0">
                  <c:v>Users</c:v>
                </c:pt>
              </c:strCache>
            </c:strRef>
          </c:tx>
          <c:spPr>
            <a:solidFill>
              <a:srgbClr val="4F81BD"/>
            </a:solidFill>
            <a:effectLst/>
          </c:spPr>
          <c:cat>
            <c:strRef>
              <c:f>Sheet1!$A$2:$A$9</c:f>
              <c:strCache>
                <c:ptCount val="8"/>
                <c:pt idx="0">
                  <c:v>Jan</c:v>
                </c:pt>
                <c:pt idx="1">
                  <c:v>Feb</c:v>
                </c:pt>
                <c:pt idx="2">
                  <c:v>Mar</c:v>
                </c:pt>
                <c:pt idx="3">
                  <c:v>Apr</c:v>
                </c:pt>
                <c:pt idx="4">
                  <c:v>May</c:v>
                </c:pt>
                <c:pt idx="5">
                  <c:v>Jun</c:v>
                </c:pt>
                <c:pt idx="6">
                  <c:v>Jul</c:v>
                </c:pt>
                <c:pt idx="7">
                  <c:v>Aug</c:v>
                </c:pt>
              </c:strCache>
            </c:strRef>
          </c:cat>
          <c:val>
            <c:numRef>
              <c:f>Sheet1!$B$2:$B$9</c:f>
              <c:numCache>
                <c:formatCode>General</c:formatCode>
                <c:ptCount val="8"/>
                <c:pt idx="0">
                  <c:v>2</c:v>
                </c:pt>
                <c:pt idx="1">
                  <c:v>3</c:v>
                </c:pt>
                <c:pt idx="2">
                  <c:v>5</c:v>
                </c:pt>
                <c:pt idx="3">
                  <c:v>6</c:v>
                </c:pt>
                <c:pt idx="4">
                  <c:v>9</c:v>
                </c:pt>
                <c:pt idx="5">
                  <c:v>12</c:v>
                </c:pt>
                <c:pt idx="6">
                  <c:v>15</c:v>
                </c:pt>
                <c:pt idx="7">
                  <c:v>19</c:v>
                </c:pt>
              </c:numCache>
            </c:numRef>
          </c:val>
          <c:extLst>
            <c:ext xmlns:c16="http://schemas.microsoft.com/office/drawing/2014/chart" uri="{C3380CC4-5D6E-409C-BE32-E72D297353CC}">
              <c16:uniqueId val="{00000000-B11C-4F89-B9C1-B672B6166E04}"/>
            </c:ext>
          </c:extLst>
        </c:ser>
        <c:dLbls>
          <c:showLegendKey val="0"/>
          <c:showVal val="0"/>
          <c:showCatName val="0"/>
          <c:showSerName val="0"/>
          <c:showPercent val="0"/>
          <c:showBubbleSize val="0"/>
        </c:dLbls>
        <c:axId val="2094734554"/>
        <c:axId val="2094734552"/>
      </c:areaChart>
      <c:catAx>
        <c:axId val="2094734554"/>
        <c:scaling>
          <c:orientation val="minMax"/>
        </c:scaling>
        <c:delete val="0"/>
        <c:axPos val="b"/>
        <c:numFmt formatCode="General" sourceLinked="1"/>
        <c:majorTickMark val="out"/>
        <c:minorTickMark val="none"/>
        <c:tickLblPos val="low"/>
        <c:spPr>
          <a:ln w="12700" cap="flat">
            <a:solidFill>
              <a:srgbClr val="B9CDE5"/>
            </a:solidFill>
            <a:prstDash val="solid"/>
            <a:round/>
          </a:ln>
        </c:spPr>
        <c:txPr>
          <a:bodyPr/>
          <a:lstStyle/>
          <a:p>
            <a:pPr>
              <a:defRPr sz="900" b="0" i="0" u="none" strike="noStrike">
                <a:solidFill>
                  <a:srgbClr val="7F7F7F"/>
                </a:solidFill>
                <a:latin typeface="+mn-lt"/>
              </a:defRPr>
            </a:pPr>
            <a:endParaRPr lang="en-US"/>
          </a:p>
        </c:txPr>
        <c:crossAx val="2094734552"/>
        <c:crosses val="autoZero"/>
        <c:auto val="1"/>
        <c:lblAlgn val="ctr"/>
        <c:lblOffset val="100"/>
        <c:noMultiLvlLbl val="1"/>
      </c:catAx>
      <c:valAx>
        <c:axId val="2094734552"/>
        <c:scaling>
          <c:orientation val="minMax"/>
        </c:scaling>
        <c:delete val="1"/>
        <c:axPos val="l"/>
        <c:majorGridlines>
          <c:spPr>
            <a:ln w="9525" cap="flat">
              <a:solidFill>
                <a:srgbClr val="E2E8F0"/>
              </a:solidFill>
              <a:prstDash val="solid"/>
              <a:round/>
            </a:ln>
          </c:spPr>
        </c:majorGridlines>
        <c:numFmt formatCode="General" sourceLinked="0"/>
        <c:majorTickMark val="out"/>
        <c:minorTickMark val="none"/>
        <c:tickLblPos val="nextTo"/>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ubbleChart>
        <c:varyColors val="0"/>
        <c:ser>
          <c:idx val="0"/>
          <c:order val="0"/>
          <c:tx>
            <c:strRef>
              <c:f>Sheet1!$B$1</c:f>
              <c:strCache>
                <c:ptCount val="1"/>
                <c:pt idx="0">
                  <c:v>Y</c:v>
                </c:pt>
              </c:strCache>
            </c:strRef>
          </c:tx>
          <c:spPr>
            <a:solidFill>
              <a:srgbClr val="4F81BD"/>
            </a:solidFill>
            <a:ln w="25400" cap="flat">
              <a:solidFill>
                <a:srgbClr val="4F81BD"/>
              </a:solidFill>
              <a:prstDash val="solid"/>
              <a:round/>
            </a:ln>
            <a:effectLst/>
          </c:spPr>
          <c:invertIfNegative val="1"/>
          <c:xVal>
            <c:numRef>
              <c:f>Sheet1!$A$2:$A$6</c:f>
              <c:numCache>
                <c:formatCode>General</c:formatCode>
                <c:ptCount val="5"/>
                <c:pt idx="0">
                  <c:v>1</c:v>
                </c:pt>
                <c:pt idx="1">
                  <c:v>3</c:v>
                </c:pt>
                <c:pt idx="2">
                  <c:v>5</c:v>
                </c:pt>
                <c:pt idx="3">
                  <c:v>7</c:v>
                </c:pt>
                <c:pt idx="4">
                  <c:v>9</c:v>
                </c:pt>
              </c:numCache>
            </c:numRef>
          </c:xVal>
          <c:yVal>
            <c:numRef>
              <c:f>Sheet1!$B$2:$B$6</c:f>
              <c:numCache>
                <c:formatCode>General</c:formatCode>
                <c:ptCount val="5"/>
                <c:pt idx="0">
                  <c:v>3</c:v>
                </c:pt>
                <c:pt idx="1">
                  <c:v>6</c:v>
                </c:pt>
                <c:pt idx="2">
                  <c:v>4</c:v>
                </c:pt>
                <c:pt idx="3">
                  <c:v>8</c:v>
                </c:pt>
                <c:pt idx="4">
                  <c:v>7</c:v>
                </c:pt>
              </c:numCache>
            </c:numRef>
          </c:yVal>
          <c:bubbleSize>
            <c:numRef>
              <c:f>Sheet1!$C$2:$C$6</c:f>
              <c:numCache>
                <c:formatCode>General</c:formatCode>
                <c:ptCount val="5"/>
                <c:pt idx="0">
                  <c:v>4</c:v>
                </c:pt>
                <c:pt idx="1">
                  <c:v>10</c:v>
                </c:pt>
                <c:pt idx="2">
                  <c:v>6</c:v>
                </c:pt>
                <c:pt idx="3">
                  <c:v>14</c:v>
                </c:pt>
                <c:pt idx="4">
                  <c:v>8</c:v>
                </c:pt>
              </c:numCache>
            </c:numRef>
          </c:bubbleSize>
          <c:bubble3D val="0"/>
          <c:extLst>
            <c:ext xmlns:c14="http://schemas.microsoft.com/office/drawing/2007/8/2/chart" uri="{6F2FDCE9-48DA-4B69-8628-5D25D57E5C99}">
              <c14:invertSolidFillFmt>
                <c14:spPr xmlns:c14="http://schemas.microsoft.com/office/drawing/2007/8/2/chart">
                  <a:solidFill>
                    <a:srgbClr val="FFFFFF"/>
                  </a:solidFill>
                  <a:ln w="25400" cap="flat">
                    <a:solidFill>
                      <a:srgbClr val="4F81BD"/>
                    </a:solidFill>
                    <a:prstDash val="solid"/>
                    <a:round/>
                  </a:ln>
                  <a:effectLst/>
                </c14:spPr>
              </c14:invertSolidFillFmt>
            </c:ext>
            <c:ext xmlns:c16="http://schemas.microsoft.com/office/drawing/2014/chart" uri="{C3380CC4-5D6E-409C-BE32-E72D297353CC}">
              <c16:uniqueId val="{00000000-A227-4F32-8EEB-A85B9ABF616C}"/>
            </c:ext>
          </c:extLst>
        </c:ser>
        <c:dLbls>
          <c:showLegendKey val="0"/>
          <c:showVal val="0"/>
          <c:showCatName val="0"/>
          <c:showSerName val="0"/>
          <c:showPercent val="0"/>
          <c:showBubbleSize val="0"/>
        </c:dLbls>
        <c:bubbleScale val="100"/>
        <c:showNegBubbles val="1"/>
        <c:axId val="2094734554"/>
        <c:axId val="2094734552"/>
      </c:bubbleChart>
      <c:valAx>
        <c:axId val="2094734554"/>
        <c:scaling>
          <c:orientation val="minMax"/>
        </c:scaling>
        <c:delete val="0"/>
        <c:axPos val="b"/>
        <c:numFmt formatCode="General" sourceLinked="1"/>
        <c:majorTickMark val="out"/>
        <c:minorTickMark val="none"/>
        <c:tickLblPos val="low"/>
        <c:spPr>
          <a:ln w="12700" cap="flat">
            <a:solidFill>
              <a:srgbClr val="B9CDE5"/>
            </a:solidFill>
            <a:prstDash val="solid"/>
            <a:round/>
          </a:ln>
        </c:spPr>
        <c:txPr>
          <a:bodyPr/>
          <a:lstStyle/>
          <a:p>
            <a:pPr>
              <a:defRPr sz="900" b="0" i="0" u="none" strike="noStrike">
                <a:solidFill>
                  <a:srgbClr val="7F7F7F"/>
                </a:solidFill>
                <a:latin typeface="+mn-lt"/>
              </a:defRPr>
            </a:pPr>
            <a:endParaRPr lang="en-US"/>
          </a:p>
        </c:txPr>
        <c:crossAx val="2094734552"/>
        <c:crosses val="autoZero"/>
        <c:crossBetween val="midCat"/>
      </c:valAx>
      <c:valAx>
        <c:axId val="2094734552"/>
        <c:scaling>
          <c:orientation val="minMax"/>
        </c:scaling>
        <c:delete val="1"/>
        <c:axPos val="l"/>
        <c:majorGridlines>
          <c:spPr>
            <a:ln w="9525" cap="flat">
              <a:solidFill>
                <a:srgbClr val="E2E8F0"/>
              </a:solidFill>
              <a:prstDash val="solid"/>
              <a:round/>
            </a:ln>
          </c:spPr>
        </c:majorGridlines>
        <c:numFmt formatCode="General" sourceLinked="0"/>
        <c:majorTickMark val="out"/>
        <c:minorTickMark val="none"/>
        <c:tickLblPos val="nextTo"/>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radarChart>
        <c:radarStyle val="filled"/>
        <c:varyColors val="0"/>
        <c:ser>
          <c:idx val="0"/>
          <c:order val="0"/>
          <c:tx>
            <c:strRef>
              <c:f>Sheet1!$B$1</c:f>
              <c:strCache>
                <c:ptCount val="1"/>
                <c:pt idx="0">
                  <c:v>Product A</c:v>
                </c:pt>
              </c:strCache>
            </c:strRef>
          </c:tx>
          <c:spPr>
            <a:solidFill>
              <a:srgbClr val="4F81BD"/>
            </a:solidFill>
            <a:ln w="25400" cap="flat">
              <a:solidFill>
                <a:srgbClr val="4F81BD"/>
              </a:solidFill>
              <a:prstDash val="solid"/>
              <a:round/>
            </a:ln>
            <a:effectLst/>
          </c:spPr>
          <c:cat>
            <c:strRef>
              <c:f>Sheet1!$A$2:$A$6</c:f>
              <c:strCache>
                <c:ptCount val="5"/>
                <c:pt idx="0">
                  <c:v>Price</c:v>
                </c:pt>
                <c:pt idx="1">
                  <c:v>Quality</c:v>
                </c:pt>
                <c:pt idx="2">
                  <c:v>Speed</c:v>
                </c:pt>
                <c:pt idx="3">
                  <c:v>Support</c:v>
                </c:pt>
                <c:pt idx="4">
                  <c:v>Design</c:v>
                </c:pt>
              </c:strCache>
            </c:strRef>
          </c:cat>
          <c:val>
            <c:numRef>
              <c:f>Sheet1!$B$2:$B$6</c:f>
              <c:numCache>
                <c:formatCode>General</c:formatCode>
                <c:ptCount val="5"/>
                <c:pt idx="0">
                  <c:v>4</c:v>
                </c:pt>
                <c:pt idx="1">
                  <c:v>3</c:v>
                </c:pt>
                <c:pt idx="2">
                  <c:v>5</c:v>
                </c:pt>
                <c:pt idx="3">
                  <c:v>2</c:v>
                </c:pt>
                <c:pt idx="4">
                  <c:v>4</c:v>
                </c:pt>
              </c:numCache>
            </c:numRef>
          </c:val>
          <c:extLst>
            <c:ext xmlns:c16="http://schemas.microsoft.com/office/drawing/2014/chart" uri="{C3380CC4-5D6E-409C-BE32-E72D297353CC}">
              <c16:uniqueId val="{00000000-C042-4E86-ACB9-722A9CAB306F}"/>
            </c:ext>
          </c:extLst>
        </c:ser>
        <c:dLbls>
          <c:showLegendKey val="0"/>
          <c:showVal val="0"/>
          <c:showCatName val="0"/>
          <c:showSerName val="0"/>
          <c:showPercent val="0"/>
          <c:showBubbleSize val="0"/>
        </c:dLbls>
        <c:axId val="2094734554"/>
        <c:axId val="2094734552"/>
      </c:radarChart>
      <c:catAx>
        <c:axId val="2094734554"/>
        <c:scaling>
          <c:orientation val="minMax"/>
        </c:scaling>
        <c:delete val="0"/>
        <c:axPos val="b"/>
        <c:numFmt formatCode="General" sourceLinked="1"/>
        <c:majorTickMark val="out"/>
        <c:minorTickMark val="none"/>
        <c:tickLblPos val="low"/>
        <c:spPr>
          <a:ln w="12700" cap="flat">
            <a:solidFill>
              <a:srgbClr val="B9CDE5"/>
            </a:solidFill>
            <a:prstDash val="solid"/>
            <a:round/>
          </a:ln>
        </c:spPr>
        <c:txPr>
          <a:bodyPr/>
          <a:lstStyle/>
          <a:p>
            <a:pPr>
              <a:defRPr sz="900" b="0" i="0" u="none" strike="noStrike">
                <a:solidFill>
                  <a:srgbClr val="7F7F7F"/>
                </a:solidFill>
                <a:latin typeface="+mn-lt"/>
              </a:defRPr>
            </a:pPr>
            <a:endParaRPr lang="en-US"/>
          </a:p>
        </c:txPr>
        <c:crossAx val="2094734552"/>
        <c:crosses val="autoZero"/>
        <c:auto val="1"/>
        <c:lblAlgn val="ctr"/>
        <c:lblOffset val="100"/>
        <c:noMultiLvlLbl val="1"/>
      </c:catAx>
      <c:valAx>
        <c:axId val="2094734552"/>
        <c:scaling>
          <c:orientation val="minMax"/>
        </c:scaling>
        <c:delete val="1"/>
        <c:axPos val="l"/>
        <c:majorGridlines>
          <c:spPr>
            <a:ln w="9525" cap="flat">
              <a:solidFill>
                <a:srgbClr val="E2E8F0"/>
              </a:solidFill>
              <a:prstDash val="solid"/>
              <a:round/>
            </a:ln>
          </c:spPr>
        </c:majorGridlines>
        <c:numFmt formatCode="General" sourceLinked="0"/>
        <c:majorTickMark val="out"/>
        <c:minorTickMark val="none"/>
        <c:tickLblPos val="nextTo"/>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Share</c:v>
                </c:pt>
              </c:strCache>
            </c:strRef>
          </c:tx>
          <c:spPr>
            <a:solidFill>
              <a:schemeClr val="accent1"/>
            </a:solidFill>
            <a:ln w="9525" cap="flat">
              <a:solidFill>
                <a:srgbClr val="F9F9F9"/>
              </a:solidFill>
              <a:prstDash val="solid"/>
              <a:round/>
            </a:ln>
            <a:effectLst/>
          </c:spPr>
          <c:dPt>
            <c:idx val="0"/>
            <c:bubble3D val="0"/>
            <c:spPr>
              <a:solidFill>
                <a:srgbClr val="4F81BD"/>
              </a:solidFill>
              <a:effectLst/>
            </c:spPr>
            <c:extLst>
              <c:ext xmlns:c16="http://schemas.microsoft.com/office/drawing/2014/chart" uri="{C3380CC4-5D6E-409C-BE32-E72D297353CC}">
                <c16:uniqueId val="{00000001-E603-4403-A77E-4AA0D8C00546}"/>
              </c:ext>
            </c:extLst>
          </c:dPt>
          <c:dPt>
            <c:idx val="1"/>
            <c:bubble3D val="0"/>
            <c:spPr>
              <a:solidFill>
                <a:srgbClr val="C0504D"/>
              </a:solidFill>
              <a:effectLst/>
            </c:spPr>
            <c:extLst>
              <c:ext xmlns:c16="http://schemas.microsoft.com/office/drawing/2014/chart" uri="{C3380CC4-5D6E-409C-BE32-E72D297353CC}">
                <c16:uniqueId val="{00000003-E603-4403-A77E-4AA0D8C00546}"/>
              </c:ext>
            </c:extLst>
          </c:dPt>
          <c:dPt>
            <c:idx val="2"/>
            <c:bubble3D val="0"/>
            <c:spPr>
              <a:solidFill>
                <a:srgbClr val="8064A2"/>
              </a:solidFill>
              <a:effectLst/>
            </c:spPr>
            <c:extLst>
              <c:ext xmlns:c16="http://schemas.microsoft.com/office/drawing/2014/chart" uri="{C3380CC4-5D6E-409C-BE32-E72D297353CC}">
                <c16:uniqueId val="{00000005-E603-4403-A77E-4AA0D8C00546}"/>
              </c:ext>
            </c:extLst>
          </c:dPt>
          <c:dPt>
            <c:idx val="3"/>
            <c:bubble3D val="0"/>
            <c:spPr>
              <a:solidFill>
                <a:srgbClr val="4BACC6"/>
              </a:solidFill>
              <a:effectLst/>
            </c:spPr>
            <c:extLst>
              <c:ext xmlns:c16="http://schemas.microsoft.com/office/drawing/2014/chart" uri="{C3380CC4-5D6E-409C-BE32-E72D297353CC}">
                <c16:uniqueId val="{00000007-E603-4403-A77E-4AA0D8C00546}"/>
              </c:ext>
            </c:extLst>
          </c:dPt>
          <c:dPt>
            <c:idx val="4"/>
            <c:bubble3D val="0"/>
            <c:spPr>
              <a:solidFill>
                <a:srgbClr val="7F7F7F"/>
              </a:solidFill>
              <a:effectLst/>
            </c:spPr>
            <c:extLst>
              <c:ext xmlns:c16="http://schemas.microsoft.com/office/drawing/2014/chart" uri="{C3380CC4-5D6E-409C-BE32-E72D297353CC}">
                <c16:uniqueId val="{00000009-E603-4403-A77E-4AA0D8C00546}"/>
              </c:ext>
            </c:extLst>
          </c:dPt>
          <c:cat>
            <c:strRef>
              <c:f>Sheet1!$A$2:$A$6</c:f>
              <c:strCache>
                <c:ptCount val="5"/>
                <c:pt idx="0">
                  <c:v>Beirut</c:v>
                </c:pt>
                <c:pt idx="1">
                  <c:v>Tripoli</c:v>
                </c:pt>
                <c:pt idx="2">
                  <c:v>Saida</c:v>
                </c:pt>
                <c:pt idx="3">
                  <c:v>Zahle</c:v>
                </c:pt>
                <c:pt idx="4">
                  <c:v>Tyre</c:v>
                </c:pt>
              </c:strCache>
            </c:strRef>
          </c:cat>
          <c:val>
            <c:numRef>
              <c:f>Sheet1!$B$2:$B$6</c:f>
              <c:numCache>
                <c:formatCode>General</c:formatCode>
                <c:ptCount val="5"/>
                <c:pt idx="0">
                  <c:v>24</c:v>
                </c:pt>
                <c:pt idx="1">
                  <c:v>22</c:v>
                </c:pt>
                <c:pt idx="2">
                  <c:v>19</c:v>
                </c:pt>
                <c:pt idx="3">
                  <c:v>18</c:v>
                </c:pt>
                <c:pt idx="4">
                  <c:v>17</c:v>
                </c:pt>
              </c:numCache>
            </c:numRef>
          </c:val>
          <c:extLst>
            <c:ext xmlns:c16="http://schemas.microsoft.com/office/drawing/2014/chart" uri="{C3380CC4-5D6E-409C-BE32-E72D297353CC}">
              <c16:uniqueId val="{0000000A-E603-4403-A77E-4AA0D8C00546}"/>
            </c:ext>
          </c:extLst>
        </c:ser>
        <c:dLbls>
          <c:showLegendKey val="0"/>
          <c:showVal val="0"/>
          <c:showCatName val="0"/>
          <c:showSerName val="0"/>
          <c:showPercent val="0"/>
          <c:showBubbleSize val="0"/>
          <c:showLeaderLines val="0"/>
        </c:dLbls>
        <c:firstSliceAng val="0"/>
      </c:pieChart>
      <c:spPr>
        <a:noFill/>
        <a:ln>
          <a:noFill/>
        </a:ln>
        <a:effectLst/>
      </c:spPr>
    </c:plotArea>
    <c:legend>
      <c:legendPos val="r"/>
      <c:overlay val="0"/>
      <c:txPr>
        <a:bodyPr/>
        <a:lstStyle/>
        <a:p>
          <a:pPr>
            <a:defRPr sz="1200">
              <a:solidFill>
                <a:srgbClr val="000000"/>
              </a:solidFill>
              <a:latin typeface="+mn-lt"/>
              <a:cs typeface="+mn-lt"/>
            </a:defRPr>
          </a:pPr>
          <a:endParaRPr lang="en-US"/>
        </a:p>
      </c:txPr>
    </c:legend>
    <c:plotVisOnly val="1"/>
    <c:dispBlanksAs val="span"/>
    <c:showDLblsOverMax val="1"/>
  </c:chart>
  <c:spPr>
    <a:noFill/>
    <a:ln>
      <a:noFill/>
    </a:ln>
    <a:effectLst/>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clustered"/>
        <c:varyColors val="0"/>
        <c:ser>
          <c:idx val="0"/>
          <c:order val="0"/>
          <c:tx>
            <c:strRef>
              <c:f>Sheet1!$B$1</c:f>
              <c:strCache>
                <c:ptCount val="1"/>
                <c:pt idx="0">
                  <c:v>Share %</c:v>
                </c:pt>
              </c:strCache>
            </c:strRef>
          </c:tx>
          <c:spPr>
            <a:solidFill>
              <a:srgbClr val="4F81BD"/>
            </a:solidFill>
            <a:effectLst/>
          </c:spPr>
          <c:invertIfNegative val="0"/>
          <c:dLbls>
            <c:numFmt formatCode="#,##0" sourceLinked="0"/>
            <c:spPr>
              <a:noFill/>
              <a:ln>
                <a:noFill/>
              </a:ln>
              <a:effectLst/>
            </c:spPr>
            <c:txPr>
              <a:bodyPr/>
              <a:lstStyle/>
              <a:p>
                <a:pPr>
                  <a:defRPr sz="1200" b="0" i="0" u="none" strike="noStrike">
                    <a:solidFill>
                      <a:srgbClr val="000000"/>
                    </a:solidFill>
                    <a:latin typeface="+mn-lt"/>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Beirut</c:v>
                </c:pt>
                <c:pt idx="1">
                  <c:v>Tripoli</c:v>
                </c:pt>
                <c:pt idx="2">
                  <c:v>Saida</c:v>
                </c:pt>
                <c:pt idx="3">
                  <c:v>Zahle</c:v>
                </c:pt>
                <c:pt idx="4">
                  <c:v>Tyre</c:v>
                </c:pt>
              </c:strCache>
            </c:strRef>
          </c:cat>
          <c:val>
            <c:numRef>
              <c:f>Sheet1!$B$2:$B$6</c:f>
              <c:numCache>
                <c:formatCode>General</c:formatCode>
                <c:ptCount val="5"/>
                <c:pt idx="0">
                  <c:v>24</c:v>
                </c:pt>
                <c:pt idx="1">
                  <c:v>22</c:v>
                </c:pt>
                <c:pt idx="2">
                  <c:v>19</c:v>
                </c:pt>
                <c:pt idx="3">
                  <c:v>18</c:v>
                </c:pt>
                <c:pt idx="4">
                  <c:v>17</c:v>
                </c:pt>
              </c:numCache>
            </c:numRef>
          </c:val>
          <c:extLst>
            <c:ext xmlns:c16="http://schemas.microsoft.com/office/drawing/2014/chart" uri="{C3380CC4-5D6E-409C-BE32-E72D297353CC}">
              <c16:uniqueId val="{00000000-3333-45BF-AE46-07017F08A80E}"/>
            </c:ext>
          </c:extLst>
        </c:ser>
        <c:dLbls>
          <c:showLegendKey val="0"/>
          <c:showVal val="1"/>
          <c:showCatName val="0"/>
          <c:showSerName val="0"/>
          <c:showPercent val="0"/>
          <c:showBubbleSize val="0"/>
        </c:dLbls>
        <c:gapWidth val="150"/>
        <c:axId val="2094734554"/>
        <c:axId val="2094734552"/>
      </c:barChart>
      <c:catAx>
        <c:axId val="2094734554"/>
        <c:scaling>
          <c:orientation val="maxMin"/>
        </c:scaling>
        <c:delete val="0"/>
        <c:axPos val="l"/>
        <c:numFmt formatCode="General" sourceLinked="1"/>
        <c:majorTickMark val="out"/>
        <c:minorTickMark val="none"/>
        <c:tickLblPos val="nextTo"/>
        <c:spPr>
          <a:ln w="12700" cap="flat">
            <a:solidFill>
              <a:srgbClr val="B9CDE5"/>
            </a:solidFill>
            <a:prstDash val="solid"/>
            <a:round/>
          </a:ln>
        </c:spPr>
        <c:txPr>
          <a:bodyPr/>
          <a:lstStyle/>
          <a:p>
            <a:pPr>
              <a:defRPr sz="1200" b="0" i="0" u="none" strike="noStrike">
                <a:solidFill>
                  <a:srgbClr val="7F7F7F"/>
                </a:solidFill>
                <a:latin typeface="+mn-lt"/>
              </a:defRPr>
            </a:pPr>
            <a:endParaRPr lang="en-US"/>
          </a:p>
        </c:txPr>
        <c:crossAx val="2094734552"/>
        <c:crosses val="autoZero"/>
        <c:auto val="1"/>
        <c:lblAlgn val="ctr"/>
        <c:lblOffset val="100"/>
        <c:noMultiLvlLbl val="1"/>
      </c:catAx>
      <c:valAx>
        <c:axId val="2094734552"/>
        <c:scaling>
          <c:orientation val="minMax"/>
          <c:min val="0"/>
        </c:scaling>
        <c:delete val="1"/>
        <c:axPos val="t"/>
        <c:majorGridlines>
          <c:spPr>
            <a:ln w="9525" cap="flat">
              <a:solidFill>
                <a:srgbClr val="E2E8F0"/>
              </a:solidFill>
              <a:prstDash val="solid"/>
              <a:round/>
            </a:ln>
          </c:spPr>
        </c:majorGridlines>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Score</c:v>
                </c:pt>
              </c:strCache>
            </c:strRef>
          </c:tx>
          <c:spPr>
            <a:solidFill>
              <a:srgbClr val="C0504D"/>
            </a:solidFill>
            <a:effectLst/>
          </c:spPr>
          <c:invertIfNegative val="0"/>
          <c:dLbls>
            <c:numFmt formatCode="#,##0" sourceLinked="0"/>
            <c:spPr>
              <a:noFill/>
              <a:ln>
                <a:noFill/>
              </a:ln>
              <a:effectLst/>
            </c:spPr>
            <c:txPr>
              <a:bodyPr/>
              <a:lstStyle/>
              <a:p>
                <a:pPr>
                  <a:defRPr sz="1200" b="0" i="0" u="none" strike="noStrike">
                    <a:solidFill>
                      <a:srgbClr val="000000"/>
                    </a:solidFill>
                    <a:latin typeface="+mn-lt"/>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Bank A</c:v>
                </c:pt>
                <c:pt idx="1">
                  <c:v>Bank B</c:v>
                </c:pt>
              </c:strCache>
            </c:strRef>
          </c:cat>
          <c:val>
            <c:numRef>
              <c:f>Sheet1!$B$2:$B$3</c:f>
              <c:numCache>
                <c:formatCode>General</c:formatCode>
                <c:ptCount val="2"/>
                <c:pt idx="0">
                  <c:v>96.2</c:v>
                </c:pt>
                <c:pt idx="1">
                  <c:v>98.9</c:v>
                </c:pt>
              </c:numCache>
            </c:numRef>
          </c:val>
          <c:extLst>
            <c:ext xmlns:c16="http://schemas.microsoft.com/office/drawing/2014/chart" uri="{C3380CC4-5D6E-409C-BE32-E72D297353CC}">
              <c16:uniqueId val="{00000000-5D18-4414-AADF-54C70F5C9CFA}"/>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B9CDE5"/>
            </a:solidFill>
            <a:prstDash val="solid"/>
            <a:round/>
          </a:ln>
        </c:spPr>
        <c:txPr>
          <a:bodyPr/>
          <a:lstStyle/>
          <a:p>
            <a:pPr>
              <a:defRPr sz="900" b="0" i="0" u="none" strike="noStrike">
                <a:solidFill>
                  <a:srgbClr val="7F7F7F"/>
                </a:solidFill>
                <a:latin typeface="+mn-lt"/>
              </a:defRPr>
            </a:pPr>
            <a:endParaRPr lang="en-US"/>
          </a:p>
        </c:txPr>
        <c:crossAx val="2094734552"/>
        <c:crosses val="autoZero"/>
        <c:auto val="1"/>
        <c:lblAlgn val="ctr"/>
        <c:lblOffset val="100"/>
        <c:noMultiLvlLbl val="1"/>
      </c:catAx>
      <c:valAx>
        <c:axId val="2094734552"/>
        <c:scaling>
          <c:orientation val="minMax"/>
          <c:max val="99.5"/>
          <c:min val="95"/>
        </c:scaling>
        <c:delete val="0"/>
        <c:axPos val="l"/>
        <c:majorGridlines>
          <c:spPr>
            <a:ln w="9525" cap="flat">
              <a:solidFill>
                <a:srgbClr val="E2E8F0"/>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900" b="0" i="0" u="none" strike="noStrike">
                <a:solidFill>
                  <a:srgbClr val="7F7F7F"/>
                </a:solidFill>
                <a:latin typeface="+mn-lt"/>
              </a:defRPr>
            </a:pPr>
            <a:endParaRPr lang="en-US"/>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Score</c:v>
                </c:pt>
              </c:strCache>
            </c:strRef>
          </c:tx>
          <c:spPr>
            <a:solidFill>
              <a:srgbClr val="4F81BD"/>
            </a:solidFill>
            <a:effectLst/>
          </c:spPr>
          <c:invertIfNegative val="0"/>
          <c:dLbls>
            <c:numFmt formatCode="#,##0" sourceLinked="0"/>
            <c:spPr>
              <a:noFill/>
              <a:ln>
                <a:noFill/>
              </a:ln>
              <a:effectLst/>
            </c:spPr>
            <c:txPr>
              <a:bodyPr/>
              <a:lstStyle/>
              <a:p>
                <a:pPr>
                  <a:defRPr sz="1200" b="0" i="0" u="none" strike="noStrike">
                    <a:solidFill>
                      <a:srgbClr val="000000"/>
                    </a:solidFill>
                    <a:latin typeface="+mn-lt"/>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Bank A</c:v>
                </c:pt>
                <c:pt idx="1">
                  <c:v>Bank B</c:v>
                </c:pt>
              </c:strCache>
            </c:strRef>
          </c:cat>
          <c:val>
            <c:numRef>
              <c:f>Sheet1!$B$2:$B$3</c:f>
              <c:numCache>
                <c:formatCode>General</c:formatCode>
                <c:ptCount val="2"/>
                <c:pt idx="0">
                  <c:v>96.2</c:v>
                </c:pt>
                <c:pt idx="1">
                  <c:v>98.9</c:v>
                </c:pt>
              </c:numCache>
            </c:numRef>
          </c:val>
          <c:extLst>
            <c:ext xmlns:c16="http://schemas.microsoft.com/office/drawing/2014/chart" uri="{C3380CC4-5D6E-409C-BE32-E72D297353CC}">
              <c16:uniqueId val="{00000000-FCD2-4BBB-99C7-9E79093A3B5C}"/>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B9CDE5"/>
            </a:solidFill>
            <a:prstDash val="solid"/>
            <a:round/>
          </a:ln>
        </c:spPr>
        <c:txPr>
          <a:bodyPr/>
          <a:lstStyle/>
          <a:p>
            <a:pPr>
              <a:defRPr sz="900" b="0" i="0" u="none" strike="noStrike">
                <a:solidFill>
                  <a:srgbClr val="7F7F7F"/>
                </a:solidFill>
                <a:latin typeface="+mn-lt"/>
              </a:defRPr>
            </a:pPr>
            <a:endParaRPr lang="en-US"/>
          </a:p>
        </c:txPr>
        <c:crossAx val="2094734552"/>
        <c:crosses val="autoZero"/>
        <c:auto val="1"/>
        <c:lblAlgn val="ctr"/>
        <c:lblOffset val="100"/>
        <c:noMultiLvlLbl val="1"/>
      </c:catAx>
      <c:valAx>
        <c:axId val="2094734552"/>
        <c:scaling>
          <c:orientation val="minMax"/>
          <c:max val="110"/>
          <c:min val="0"/>
        </c:scaling>
        <c:delete val="0"/>
        <c:axPos val="l"/>
        <c:majorGridlines>
          <c:spPr>
            <a:ln w="9525" cap="flat">
              <a:solidFill>
                <a:srgbClr val="E2E8F0"/>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900" b="0" i="0" u="none" strike="noStrike">
                <a:solidFill>
                  <a:srgbClr val="7F7F7F"/>
                </a:solidFill>
                <a:latin typeface="+mn-lt"/>
              </a:defRPr>
            </a:pPr>
            <a:endParaRPr lang="en-US"/>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39433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students. This course has 6 lectures of 1.5 hours each plus lab sessions, for 25 contact hours in total. Today's goal: build the vocabulary (data types, chart types, visual encodings) and the habit of cleaning data before visualising it.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rhythm: every lecture is followed by hands-on lab time. Students who miss a lab can still complete the Colab notebooks on their own, because each notebook is self-contained.</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weighting is a suggestion. Adapt it to the faculty's rules. Emphasise that chart quality is graded, not only code that runs.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student charts fail because an exploratory chart is shown as if it were explanatory. In explanatory charts, the title should state the finding, for example 'Weekend sales are 30% higher', not 'Sales by day'.</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Demonstration: show a grid of grey dots with one red dot, and students find it instantly. Then show one dot that is slightly larger: much harder. Hue is strong for categories, but not for quantities.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Cleveland &amp; McGill (1984), 'Graphical Perception', JASA. This is why a bar chart almost always beats a pie chart for precise comparison. Heatmaps are still useful for spotting patterns in large matrices, where precision matters less.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to classify: 'GPA', 'blood type', 'floor number', 'income bracket'. Discuss why 'twice as hot' makes no sense in °C (interval), while 'twice the revenue' does (ratio).</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data structure often matters more than the column types. For example, a table of trips becomes a network once you see origin to destination. Word clouds are popular but inaccurate (word length distorts size), so prefer bar charts of term frequency.</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'What is the verb of the question?' Compare, distribute, compose, relate, change or locate. The verb points to the family.</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of these are native PowerPoint, Excel and Power BI charts, so students can re-create them anywhere. For each one, ask: how many variables does it show, and of which type?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come from Seaborn (Lecture 4). Box plots summarise five numbers. Violins show the full density, including bimodality that a box plot hides. Heatmaps work for large matrices such as continent by year.</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key reference table for the course and for the exam. Choropleth trap: mapping raw counts mostly shows where people live. Always map rates (per capita, per km²).</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Live quiz: show the pie first and ask students to rank the five branches. Then reveal the bar chart. This connects back to the Cleveland &amp; McGill ranking.</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Rule: bar and area charts must start at zero, because length encodes the value. Line charts may zoom in, because position and slope are what is read, but say so clearly. Read: Alberto Cairo, 'How Charts Lie'.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one bad example from local media if you have one, for example a 3D pie chart from a news site. Students enjoy critiquing real charts.</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good default: use grey for everything, and one accent colour for the thing you want the audience to look at. This is the 'highlight' strategy from Storytelling with Data (Knaflic).</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each step with the electronics-store dataset used in Notebook 01. Stress profiling: never draw before you have run info(), describe() and isna().sum().</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row maps to a section in Notebook 01. In the lab, students reproduce each 'wrong' chart and then fix it.</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should we drop or fix the outliers? Here we know the cause (a typo), so fixing is better than dropping. If the cause were unknown, flagging and reporting them would be the honest choice.</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Live-code this in Colab. Show df.info() before and after so students see the dtype changes.</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Tidy data (Hadley Wickham, 2014): each variable is a column, each observation is a row. Power BI's 'Unpivot columns' in Power Query is the same operation as melt.</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Connect each card to a cell in Notebook 01, sections 4 to 6.</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need only a Google account. The instructor version with solutions is in notebooks/instructor/.</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lecture: Power BI. Ask students to install Power BI Desktop (Windows) before the session, or to use the lab PCs.</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p:bg>
      <p:bgPr>
        <a:solidFill>
          <a:srgbClr val="1F497D"/>
        </a:solidFill>
        <a:effectLst/>
      </p:bgPr>
    </p:bg>
    <p:spTree>
      <p:nvGrpSpPr>
        <p:cNvPr id="1" name=""/>
        <p:cNvGrpSpPr/>
        <p:nvPr/>
      </p:nvGrpSpPr>
      <p:grpSpPr>
        <a:xfrm>
          <a:off x="0" y="0"/>
          <a:ext cx="0" cy="0"/>
          <a:chOff x="0" y="0"/>
          <a:chExt cx="0" cy="0"/>
        </a:xfrm>
      </p:grpSpPr>
      <p:sp>
        <p:nvSpPr>
          <p:cNvPr id="2" name="Shape 0"/>
          <p:cNvSpPr/>
          <p:nvPr/>
        </p:nvSpPr>
        <p:spPr>
          <a:xfrm>
            <a:off x="0" y="5943600"/>
            <a:ext cx="12191695" cy="914400"/>
          </a:xfrm>
          <a:prstGeom prst="rect">
            <a:avLst/>
          </a:prstGeom>
          <a:solidFill>
            <a:srgbClr val="FFFFFF"/>
          </a:solidFill>
          <a:ln/>
        </p:spPr>
        <p:txBody>
          <a:bodyPr/>
          <a:lstStyle/>
          <a:p>
            <a:endParaRPr lang="en-US"/>
          </a:p>
        </p:txBody>
      </p:sp>
      <p:sp>
        <p:nvSpPr>
          <p:cNvPr id="3" name="Shape 1"/>
          <p:cNvSpPr/>
          <p:nvPr/>
        </p:nvSpPr>
        <p:spPr>
          <a:xfrm>
            <a:off x="0" y="6035040"/>
            <a:ext cx="3017520" cy="822960"/>
          </a:xfrm>
          <a:prstGeom prst="rect">
            <a:avLst/>
          </a:prstGeom>
          <a:solidFill>
            <a:srgbClr val="C0504D"/>
          </a:solidFill>
          <a:ln/>
        </p:spPr>
        <p:txBody>
          <a:bodyPr/>
          <a:lstStyle/>
          <a:p>
            <a:endParaRPr lang="en-US"/>
          </a:p>
        </p:txBody>
      </p:sp>
      <p:sp>
        <p:nvSpPr>
          <p:cNvPr id="4" name="Shape 2"/>
          <p:cNvSpPr/>
          <p:nvPr/>
        </p:nvSpPr>
        <p:spPr>
          <a:xfrm>
            <a:off x="3154680" y="6035040"/>
            <a:ext cx="9037015" cy="822960"/>
          </a:xfrm>
          <a:prstGeom prst="rect">
            <a:avLst/>
          </a:prstGeom>
          <a:solidFill>
            <a:srgbClr val="4F81BD"/>
          </a:solidFill>
          <a:ln/>
        </p:spPr>
        <p:txBody>
          <a:bodyPr/>
          <a:lstStyle/>
          <a:p>
            <a:endParaRPr lang="en-US"/>
          </a:p>
        </p:txBody>
      </p:sp>
      <p:sp>
        <p:nvSpPr>
          <p:cNvPr id="5" name="Text 3"/>
          <p:cNvSpPr/>
          <p:nvPr/>
        </p:nvSpPr>
        <p:spPr>
          <a:xfrm>
            <a:off x="320040" y="6035040"/>
            <a:ext cx="2560320" cy="822960"/>
          </a:xfrm>
          <a:prstGeom prst="rect">
            <a:avLst/>
          </a:prstGeom>
          <a:noFill/>
          <a:ln/>
        </p:spPr>
        <p:txBody>
          <a:bodyPr wrap="square" lIns="0" tIns="0" rIns="0" bIns="0" rtlCol="0" anchor="ctr"/>
          <a:lstStyle/>
          <a:p>
            <a:pPr marL="0" indent="0">
              <a:buNone/>
            </a:pPr>
            <a:r>
              <a:rPr lang="en-US" sz="1600" dirty="0">
                <a:solidFill>
                  <a:srgbClr val="FFFFFF"/>
                </a:solidFill>
              </a:rPr>
              <a:t>Lecture 1</a:t>
            </a:r>
            <a:endParaRPr lang="en-US" sz="1600" dirty="0"/>
          </a:p>
        </p:txBody>
      </p:sp>
      <p:sp>
        <p:nvSpPr>
          <p:cNvPr id="6" name="Text 4"/>
          <p:cNvSpPr>
            <a:spLocks noGrp="1"/>
          </p:cNvSpPr>
          <p:nvPr>
            <p:ph type="title" idx="104" hasCustomPrompt="1"/>
          </p:nvPr>
        </p:nvSpPr>
        <p:spPr>
          <a:xfrm>
            <a:off x="731520" y="2103120"/>
            <a:ext cx="8412480" cy="1737360"/>
          </a:xfrm>
          <a:prstGeom prst="rect">
            <a:avLst/>
          </a:prstGeom>
          <a:noFill/>
          <a:ln/>
        </p:spPr>
        <p:txBody>
          <a:bodyPr wrap="square" rtlCol="0"/>
          <a:lstStyle>
            <a:lvl1pPr marL="0" indent="0" algn="l">
              <a:buNone/>
              <a:defRPr lang="en-US" sz="4000" b="1" dirty="0">
                <a:solidFill>
                  <a:srgbClr val="FFFFFF"/>
                </a:solidFill>
                <a:latin typeface="Calibri" pitchFamily="34" charset="0"/>
                <a:ea typeface="Calibri" pitchFamily="34" charset="-122"/>
                <a:cs typeface="Calibri" pitchFamily="34" charset="-120"/>
              </a:defRPr>
            </a:lvl1pPr>
          </a:lstStyle>
          <a:p>
            <a:pPr marL="0" indent="0" algn="l">
              <a:buNone/>
            </a:pPr>
            <a:endParaRPr lang="en-US" sz="4000" dirty="0"/>
          </a:p>
        </p:txBody>
      </p:sp>
      <p:sp>
        <p:nvSpPr>
          <p:cNvPr id="7" name="Text 4"/>
          <p:cNvSpPr>
            <a:spLocks noGrp="1"/>
          </p:cNvSpPr>
          <p:nvPr>
            <p:ph type="body" idx="105" hasCustomPrompt="1"/>
          </p:nvPr>
        </p:nvSpPr>
        <p:spPr>
          <a:xfrm>
            <a:off x="731520" y="3977640"/>
            <a:ext cx="10698480" cy="822960"/>
          </a:xfrm>
          <a:prstGeom prst="rect">
            <a:avLst/>
          </a:prstGeom>
          <a:noFill/>
          <a:ln/>
        </p:spPr>
        <p:txBody>
          <a:bodyPr wrap="square" rtlCol="0"/>
          <a:lstStyle>
            <a:lvl1pPr marL="0" indent="0">
              <a:buNone/>
              <a:defRPr lang="en-US" sz="2000" dirty="0">
                <a:solidFill>
                  <a:srgbClr val="DBE5F1"/>
                </a:solidFill>
              </a:defRPr>
            </a:lvl1pPr>
          </a:lstStyle>
          <a:p>
            <a:pPr marL="0" indent="0">
              <a:buNone/>
            </a:pPr>
            <a:endParaRPr lang="en-US" sz="2000" dirty="0"/>
          </a:p>
        </p:txBody>
      </p:sp>
      <p:sp>
        <p:nvSpPr>
          <p:cNvPr id="8" name="Text 4"/>
          <p:cNvSpPr>
            <a:spLocks noGrp="1"/>
          </p:cNvSpPr>
          <p:nvPr>
            <p:ph type="body" idx="106" hasCustomPrompt="1"/>
          </p:nvPr>
        </p:nvSpPr>
        <p:spPr>
          <a:xfrm>
            <a:off x="731520" y="4983480"/>
            <a:ext cx="10698480" cy="548640"/>
          </a:xfrm>
          <a:prstGeom prst="rect">
            <a:avLst/>
          </a:prstGeom>
          <a:noFill/>
          <a:ln/>
        </p:spPr>
        <p:txBody>
          <a:bodyPr wrap="square" rtlCol="0"/>
          <a:lstStyle>
            <a:lvl1pPr marL="0" indent="0">
              <a:buNone/>
              <a:defRPr lang="en-US" sz="1400" dirty="0">
                <a:solidFill>
                  <a:srgbClr val="DBE5F1"/>
                </a:solidFill>
              </a:defRPr>
            </a:lvl1pPr>
          </a:lstStyle>
          <a:p>
            <a:pPr marL="0" indent="0">
              <a:buNone/>
            </a:pPr>
            <a:endParaRPr lang="en-US" sz="14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p:bg>
      <p:bgPr>
        <a:solidFill>
          <a:srgbClr val="1F497D"/>
        </a:solidFill>
        <a:effectLst/>
      </p:bgPr>
    </p:bg>
    <p:spTree>
      <p:nvGrpSpPr>
        <p:cNvPr id="1" name=""/>
        <p:cNvGrpSpPr/>
        <p:nvPr/>
      </p:nvGrpSpPr>
      <p:grpSpPr>
        <a:xfrm>
          <a:off x="0" y="0"/>
          <a:ext cx="0" cy="0"/>
          <a:chOff x="0" y="0"/>
          <a:chExt cx="0" cy="0"/>
        </a:xfrm>
      </p:grpSpPr>
      <p:sp>
        <p:nvSpPr>
          <p:cNvPr id="2" name="Shape 0"/>
          <p:cNvSpPr/>
          <p:nvPr/>
        </p:nvSpPr>
        <p:spPr>
          <a:xfrm>
            <a:off x="0" y="5943600"/>
            <a:ext cx="12191695" cy="914400"/>
          </a:xfrm>
          <a:prstGeom prst="rect">
            <a:avLst/>
          </a:prstGeom>
          <a:solidFill>
            <a:srgbClr val="FFFFFF"/>
          </a:solidFill>
          <a:ln/>
        </p:spPr>
      </p:sp>
      <p:sp>
        <p:nvSpPr>
          <p:cNvPr id="3" name="Shape 1"/>
          <p:cNvSpPr/>
          <p:nvPr/>
        </p:nvSpPr>
        <p:spPr>
          <a:xfrm>
            <a:off x="0" y="6035040"/>
            <a:ext cx="3017520" cy="822960"/>
          </a:xfrm>
          <a:prstGeom prst="rect">
            <a:avLst/>
          </a:prstGeom>
          <a:solidFill>
            <a:srgbClr val="C0504D"/>
          </a:solidFill>
          <a:ln/>
        </p:spPr>
      </p:sp>
      <p:sp>
        <p:nvSpPr>
          <p:cNvPr id="4" name="Shape 2"/>
          <p:cNvSpPr/>
          <p:nvPr/>
        </p:nvSpPr>
        <p:spPr>
          <a:xfrm>
            <a:off x="3154680" y="6035040"/>
            <a:ext cx="9037015" cy="822960"/>
          </a:xfrm>
          <a:prstGeom prst="rect">
            <a:avLst/>
          </a:prstGeom>
          <a:solidFill>
            <a:srgbClr val="4F81BD"/>
          </a:solidFill>
          <a:ln/>
        </p:spPr>
      </p:sp>
      <p:sp>
        <p:nvSpPr>
          <p:cNvPr id="5" name="Text 3"/>
          <p:cNvSpPr/>
          <p:nvPr/>
        </p:nvSpPr>
        <p:spPr>
          <a:xfrm>
            <a:off x="320040" y="6035040"/>
            <a:ext cx="2560320" cy="822960"/>
          </a:xfrm>
          <a:prstGeom prst="rect">
            <a:avLst/>
          </a:prstGeom>
          <a:noFill/>
          <a:ln/>
        </p:spPr>
        <p:txBody>
          <a:bodyPr wrap="square" lIns="0" tIns="0" rIns="0" bIns="0" rtlCol="0" anchor="ctr"/>
          <a:lstStyle/>
          <a:p>
            <a:pPr marL="0" indent="0">
              <a:buNone/>
            </a:pPr>
            <a:r>
              <a:rPr lang="en-US" sz="1600" dirty="0">
                <a:solidFill>
                  <a:srgbClr val="FFFFFF"/>
                </a:solidFill>
              </a:rPr>
              <a:t>Lecture 1</a:t>
            </a:r>
            <a:endParaRPr lang="en-US" sz="1600" dirty="0"/>
          </a:p>
        </p:txBody>
      </p:sp>
      <p:sp>
        <p:nvSpPr>
          <p:cNvPr id="6" name="Text 4"/>
          <p:cNvSpPr>
            <a:spLocks noGrp="1"/>
          </p:cNvSpPr>
          <p:nvPr>
            <p:ph type="body" idx="104" hasCustomPrompt="1"/>
          </p:nvPr>
        </p:nvSpPr>
        <p:spPr>
          <a:xfrm>
            <a:off x="731520" y="1188720"/>
            <a:ext cx="3657600" cy="1280160"/>
          </a:xfrm>
          <a:prstGeom prst="rect">
            <a:avLst/>
          </a:prstGeom>
          <a:noFill/>
          <a:ln/>
        </p:spPr>
        <p:txBody>
          <a:bodyPr wrap="square" rtlCol="0"/>
          <a:lstStyle>
            <a:lvl1pPr marL="0" indent="0">
              <a:buNone/>
              <a:defRPr lang="en-US" sz="6600" b="1" dirty="0">
                <a:solidFill>
                  <a:srgbClr val="DBE5F1"/>
                </a:solidFill>
                <a:latin typeface="Calibri" pitchFamily="34" charset="0"/>
                <a:ea typeface="Calibri" pitchFamily="34" charset="-122"/>
                <a:cs typeface="Calibri" pitchFamily="34" charset="-120"/>
              </a:defRPr>
            </a:lvl1pPr>
          </a:lstStyle>
          <a:p>
            <a:pPr marL="0" indent="0">
              <a:buNone/>
            </a:pPr>
            <a:endParaRPr lang="en-US" sz="6600" dirty="0"/>
          </a:p>
        </p:txBody>
      </p:sp>
      <p:sp>
        <p:nvSpPr>
          <p:cNvPr id="7" name="Text 4"/>
          <p:cNvSpPr>
            <a:spLocks noGrp="1"/>
          </p:cNvSpPr>
          <p:nvPr>
            <p:ph type="title" idx="105" hasCustomPrompt="1"/>
          </p:nvPr>
        </p:nvSpPr>
        <p:spPr>
          <a:xfrm>
            <a:off x="731520" y="2560320"/>
            <a:ext cx="10515600" cy="1188720"/>
          </a:xfrm>
          <a:prstGeom prst="rect">
            <a:avLst/>
          </a:prstGeom>
          <a:noFill/>
          <a:ln/>
        </p:spPr>
        <p:txBody>
          <a:bodyPr wrap="square" rtlCol="0"/>
          <a:lstStyle>
            <a:lvl1pPr marL="0" indent="0" algn="l">
              <a:buNone/>
              <a:defRPr lang="en-US" sz="4000" b="1" dirty="0">
                <a:solidFill>
                  <a:srgbClr val="FFFFFF"/>
                </a:solidFill>
                <a:latin typeface="Calibri" pitchFamily="34" charset="0"/>
                <a:ea typeface="Calibri" pitchFamily="34" charset="-122"/>
                <a:cs typeface="Calibri" pitchFamily="34" charset="-120"/>
              </a:defRPr>
            </a:lvl1pPr>
          </a:lstStyle>
          <a:p>
            <a:pPr marL="0" indent="0" algn="l">
              <a:buNone/>
            </a:pPr>
            <a:endParaRPr lang="en-US" sz="4000" dirty="0"/>
          </a:p>
        </p:txBody>
      </p:sp>
      <p:sp>
        <p:nvSpPr>
          <p:cNvPr id="8" name="Text 4"/>
          <p:cNvSpPr>
            <a:spLocks noGrp="1"/>
          </p:cNvSpPr>
          <p:nvPr>
            <p:ph type="body" idx="106" hasCustomPrompt="1"/>
          </p:nvPr>
        </p:nvSpPr>
        <p:spPr>
          <a:xfrm>
            <a:off x="731520" y="3840480"/>
            <a:ext cx="10515600" cy="1097280"/>
          </a:xfrm>
          <a:prstGeom prst="rect">
            <a:avLst/>
          </a:prstGeom>
          <a:noFill/>
          <a:ln/>
        </p:spPr>
        <p:txBody>
          <a:bodyPr wrap="square" rtlCol="0"/>
          <a:lstStyle>
            <a:lvl1pPr marL="0" indent="0">
              <a:buNone/>
              <a:defRPr lang="en-US" sz="2000" dirty="0">
                <a:solidFill>
                  <a:srgbClr val="DBE5F1"/>
                </a:solidFill>
              </a:defRPr>
            </a:lvl1pPr>
          </a:lstStyle>
          <a:p>
            <a:pPr marL="0" indent="0">
              <a:buNone/>
            </a:pPr>
            <a:endParaRPr lang="en-US" sz="2000" dirty="0"/>
          </a:p>
        </p:txBody>
      </p:sp>
      <p:sp>
        <p:nvSpPr>
          <p:cNvPr id="25" name="Slide Number Placeholder 0"/>
          <p:cNvSpPr>
            <a:spLocks noGrp="1"/>
          </p:cNvSpPr>
          <p:nvPr>
            <p:ph type="sldNum" sz="quarter" idx="4294967295"/>
          </p:nvPr>
        </p:nvSpPr>
        <p:spPr>
          <a:xfrm>
            <a:off x="11247120" y="6035040"/>
            <a:ext cx="685800" cy="822960"/>
          </a:xfrm>
          <a:prstGeom prst="rect">
            <a:avLst/>
          </a:prstGeom>
          <a:extLst>
            <a:ext uri="{C572A759-6A51-4108-AA02-DFA0A04FC94B}">
              <ma14:wrappingTextBoxFlag xmlns:ma14="http://schemas.microsoft.com/office/mac/drawingml/2011/main" xmlns="" val="0"/>
            </a:ext>
          </a:extLst>
        </p:spPr>
        <p:txBody>
          <a:bodyPr anchor="ctr"/>
          <a:lstStyle>
            <a:lvl1pPr>
              <a:defRPr sz="1200">
                <a:solidFill>
                  <a:srgbClr val="FFFFFF"/>
                </a:solidFill>
              </a:defRPr>
            </a:lvl1pPr>
          </a:lstStyle>
          <a:p>
            <a:pPr algn="r"/>
            <a:fld id="{F7021451-1387-4CA6-816F-3879F97B5CBC}" type="slidenum">
              <a:rPr lang="en-US" b="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1161288"/>
            <a:ext cx="502920" cy="182880"/>
          </a:xfrm>
          <a:prstGeom prst="rect">
            <a:avLst/>
          </a:prstGeom>
          <a:solidFill>
            <a:srgbClr val="C0504D"/>
          </a:solidFill>
          <a:ln/>
        </p:spPr>
      </p:sp>
      <p:sp>
        <p:nvSpPr>
          <p:cNvPr id="3" name="Shape 1"/>
          <p:cNvSpPr/>
          <p:nvPr/>
        </p:nvSpPr>
        <p:spPr>
          <a:xfrm>
            <a:off x="594360" y="1161288"/>
            <a:ext cx="11597335" cy="182880"/>
          </a:xfrm>
          <a:prstGeom prst="rect">
            <a:avLst/>
          </a:prstGeom>
          <a:solidFill>
            <a:srgbClr val="4F81BD"/>
          </a:solidFill>
          <a:ln/>
        </p:spPr>
      </p:sp>
      <p:sp>
        <p:nvSpPr>
          <p:cNvPr id="4" name="Text 2"/>
          <p:cNvSpPr/>
          <p:nvPr/>
        </p:nvSpPr>
        <p:spPr>
          <a:xfrm>
            <a:off x="4327855" y="6419088"/>
            <a:ext cx="7315200" cy="292608"/>
          </a:xfrm>
          <a:prstGeom prst="rect">
            <a:avLst/>
          </a:prstGeom>
          <a:noFill/>
          <a:ln/>
        </p:spPr>
        <p:txBody>
          <a:bodyPr wrap="square" lIns="0" tIns="0" rIns="0" bIns="0" rtlCol="0" anchor="ctr"/>
          <a:lstStyle/>
          <a:p>
            <a:pPr marL="0" indent="0" algn="r">
              <a:buNone/>
            </a:pPr>
            <a:r>
              <a:rPr lang="en-US" sz="1100" dirty="0">
                <a:solidFill>
                  <a:srgbClr val="1F497D"/>
                </a:solidFill>
              </a:rPr>
              <a:t>Data Visualization  ·  Lecture 1  ·  Lebanese University</a:t>
            </a:r>
            <a:endParaRPr lang="en-US" sz="1100" dirty="0"/>
          </a:p>
        </p:txBody>
      </p:sp>
      <p:sp>
        <p:nvSpPr>
          <p:cNvPr id="5" name="Text 3"/>
          <p:cNvSpPr>
            <a:spLocks noGrp="1"/>
          </p:cNvSpPr>
          <p:nvPr>
            <p:ph type="title" idx="103" hasCustomPrompt="1"/>
          </p:nvPr>
        </p:nvSpPr>
        <p:spPr>
          <a:xfrm>
            <a:off x="548640" y="182880"/>
            <a:ext cx="11094415" cy="914400"/>
          </a:xfrm>
          <a:prstGeom prst="rect">
            <a:avLst/>
          </a:prstGeom>
          <a:noFill/>
          <a:ln/>
        </p:spPr>
        <p:txBody>
          <a:bodyPr wrap="square" rtlCol="0"/>
          <a:lstStyle>
            <a:lvl1pPr marL="0" indent="0" algn="l">
              <a:buNone/>
              <a:defRPr lang="en-US" sz="3600" dirty="0">
                <a:solidFill>
                  <a:schemeClr val="tx2"/>
                </a:solidFill>
                <a:latin typeface="Calibri" pitchFamily="34" charset="0"/>
                <a:ea typeface="Calibri" pitchFamily="34" charset="-122"/>
                <a:cs typeface="Calibri" pitchFamily="34" charset="-120"/>
              </a:defRPr>
            </a:lvl1pPr>
          </a:lstStyle>
          <a:p>
            <a:pPr marL="0" indent="0" algn="l">
              <a:buNone/>
            </a:pPr>
            <a:endParaRPr lang="en-US" sz="3600" dirty="0"/>
          </a:p>
        </p:txBody>
      </p:sp>
      <p:sp>
        <p:nvSpPr>
          <p:cNvPr id="25" name="Slide Number Placeholder 0"/>
          <p:cNvSpPr>
            <a:spLocks noGrp="1"/>
          </p:cNvSpPr>
          <p:nvPr>
            <p:ph type="sldNum" sz="quarter" idx="4294967295"/>
          </p:nvPr>
        </p:nvSpPr>
        <p:spPr>
          <a:xfrm>
            <a:off x="0" y="1161288"/>
            <a:ext cx="502920" cy="18288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FFFFFF"/>
                </a:solidFill>
              </a:defRPr>
            </a:lvl1pPr>
          </a:lstStyle>
          <a:p>
            <a:pPr algn="ctr"/>
            <a:fld id="{F7021451-1387-4CA6-816F-3879F97B5CBC}" type="slidenum">
              <a:rPr lang="en-US" b="1"/>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ARK">
    <p:bg>
      <p:bgPr>
        <a:solidFill>
          <a:srgbClr val="1F497D"/>
        </a:solidFill>
        <a:effectLst/>
      </p:bgPr>
    </p:bg>
    <p:spTree>
      <p:nvGrpSpPr>
        <p:cNvPr id="1" name=""/>
        <p:cNvGrpSpPr/>
        <p:nvPr/>
      </p:nvGrpSpPr>
      <p:grpSpPr>
        <a:xfrm>
          <a:off x="0" y="0"/>
          <a:ext cx="0" cy="0"/>
          <a:chOff x="0" y="0"/>
          <a:chExt cx="0" cy="0"/>
        </a:xfrm>
      </p:grpSpPr>
      <p:sp>
        <p:nvSpPr>
          <p:cNvPr id="2" name="Shape 0"/>
          <p:cNvSpPr/>
          <p:nvPr/>
        </p:nvSpPr>
        <p:spPr>
          <a:xfrm>
            <a:off x="0" y="1161288"/>
            <a:ext cx="502920" cy="182880"/>
          </a:xfrm>
          <a:prstGeom prst="rect">
            <a:avLst/>
          </a:prstGeom>
          <a:solidFill>
            <a:srgbClr val="C0504D"/>
          </a:solidFill>
          <a:ln/>
        </p:spPr>
      </p:sp>
      <p:sp>
        <p:nvSpPr>
          <p:cNvPr id="3" name="Shape 1"/>
          <p:cNvSpPr/>
          <p:nvPr/>
        </p:nvSpPr>
        <p:spPr>
          <a:xfrm>
            <a:off x="594360" y="1161288"/>
            <a:ext cx="11597335" cy="182880"/>
          </a:xfrm>
          <a:prstGeom prst="rect">
            <a:avLst/>
          </a:prstGeom>
          <a:solidFill>
            <a:srgbClr val="DBE5F1"/>
          </a:solidFill>
          <a:ln/>
        </p:spPr>
      </p:sp>
      <p:sp>
        <p:nvSpPr>
          <p:cNvPr id="4" name="Text 2"/>
          <p:cNvSpPr/>
          <p:nvPr/>
        </p:nvSpPr>
        <p:spPr>
          <a:xfrm>
            <a:off x="4327855" y="6419088"/>
            <a:ext cx="7315200" cy="292608"/>
          </a:xfrm>
          <a:prstGeom prst="rect">
            <a:avLst/>
          </a:prstGeom>
          <a:noFill/>
          <a:ln/>
        </p:spPr>
        <p:txBody>
          <a:bodyPr wrap="square" lIns="0" tIns="0" rIns="0" bIns="0" rtlCol="0" anchor="ctr"/>
          <a:lstStyle/>
          <a:p>
            <a:pPr marL="0" indent="0" algn="r">
              <a:buNone/>
            </a:pPr>
            <a:r>
              <a:rPr lang="en-US" sz="1100" dirty="0">
                <a:solidFill>
                  <a:srgbClr val="DBE5F1"/>
                </a:solidFill>
              </a:rPr>
              <a:t>Data Visualization  ·  Lecture 1  ·  Lebanese University</a:t>
            </a:r>
            <a:endParaRPr lang="en-US" sz="1100" dirty="0"/>
          </a:p>
        </p:txBody>
      </p:sp>
      <p:sp>
        <p:nvSpPr>
          <p:cNvPr id="5" name="Text 3"/>
          <p:cNvSpPr>
            <a:spLocks noGrp="1"/>
          </p:cNvSpPr>
          <p:nvPr>
            <p:ph type="title" idx="103" hasCustomPrompt="1"/>
          </p:nvPr>
        </p:nvSpPr>
        <p:spPr>
          <a:xfrm>
            <a:off x="548640" y="182880"/>
            <a:ext cx="11094415" cy="914400"/>
          </a:xfrm>
          <a:prstGeom prst="rect">
            <a:avLst/>
          </a:prstGeom>
          <a:noFill/>
          <a:ln/>
        </p:spPr>
        <p:txBody>
          <a:bodyPr wrap="square" rtlCol="0"/>
          <a:lstStyle>
            <a:lvl1pPr marL="0" indent="0" algn="l">
              <a:buNone/>
              <a:defRPr lang="en-US" sz="3600" dirty="0">
                <a:solidFill>
                  <a:srgbClr val="FFFFFF"/>
                </a:solidFill>
                <a:latin typeface="Calibri" pitchFamily="34" charset="0"/>
                <a:ea typeface="Calibri" pitchFamily="34" charset="-122"/>
                <a:cs typeface="Calibri" pitchFamily="34" charset="-120"/>
              </a:defRPr>
            </a:lvl1pPr>
          </a:lstStyle>
          <a:p>
            <a:pPr marL="0" indent="0" algn="l">
              <a:buNone/>
            </a:pPr>
            <a:endParaRPr lang="en-US" sz="3600" dirty="0"/>
          </a:p>
        </p:txBody>
      </p:sp>
      <p:sp>
        <p:nvSpPr>
          <p:cNvPr id="25" name="Slide Number Placeholder 0"/>
          <p:cNvSpPr>
            <a:spLocks noGrp="1"/>
          </p:cNvSpPr>
          <p:nvPr>
            <p:ph type="sldNum" sz="quarter" idx="4294967295"/>
          </p:nvPr>
        </p:nvSpPr>
        <p:spPr>
          <a:xfrm>
            <a:off x="0" y="1161288"/>
            <a:ext cx="502920" cy="18288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FFFFFF"/>
                </a:solidFill>
              </a:defRPr>
            </a:lvl1pPr>
          </a:lstStyle>
          <a:p>
            <a:pPr algn="ctr"/>
            <a:fld id="{F7021451-1387-4CA6-816F-3879F97B5CBC}" type="slidenum">
              <a:rPr lang="en-US" b="1"/>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035040"/>
            <a:ext cx="685800" cy="822960"/>
          </a:xfrm>
          <a:prstGeom prst="rect">
            <a:avLst/>
          </a:prstGeom>
          <a:extLst>
            <a:ext uri="{C572A759-6A51-4108-AA02-DFA0A04FC94B}">
              <ma14:wrappingTextBoxFlag xmlns:ma14="http://schemas.microsoft.com/office/mac/drawingml/2011/main" xmlns="" val="0"/>
            </a:ext>
          </a:extLst>
        </p:spPr>
        <p:txBody>
          <a:bodyPr anchor="ctr"/>
          <a:lstStyle>
            <a:lvl1pPr>
              <a:defRPr sz="1200">
                <a:solidFill>
                  <a:srgbClr val="FFFFFF"/>
                </a:solidFil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s://edurank.org/uni/lebanese-university/"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jpeg"/><Relationship Id="rId3" Type="http://schemas.openxmlformats.org/officeDocument/2006/relationships/image" Target="../media/image17.png"/><Relationship Id="rId7" Type="http://schemas.openxmlformats.org/officeDocument/2006/relationships/image" Target="../media/image12.png"/><Relationship Id="rId12"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20.png"/><Relationship Id="rId11" Type="http://schemas.openxmlformats.org/officeDocument/2006/relationships/image" Target="../media/image24.jpeg"/><Relationship Id="rId5" Type="http://schemas.openxmlformats.org/officeDocument/2006/relationships/image" Target="../media/image19.png"/><Relationship Id="rId10" Type="http://schemas.openxmlformats.org/officeDocument/2006/relationships/image" Target="../media/image23.png"/><Relationship Id="rId4" Type="http://schemas.openxmlformats.org/officeDocument/2006/relationships/image" Target="../media/image18.png"/><Relationship Id="rId9" Type="http://schemas.openxmlformats.org/officeDocument/2006/relationships/image" Target="../media/image2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7.png"/><Relationship Id="rId7"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image" Target="../media/image28.png"/><Relationship Id="rId10" Type="http://schemas.openxmlformats.org/officeDocument/2006/relationships/image" Target="../media/image31.png"/><Relationship Id="rId4" Type="http://schemas.openxmlformats.org/officeDocument/2006/relationships/image" Target="../media/image8.png"/><Relationship Id="rId9" Type="http://schemas.openxmlformats.org/officeDocument/2006/relationships/image" Target="../media/image30.png"/></Relationships>
</file>

<file path=ppt/slides/_rels/slide13.xml.rels><?xml version="1.0" encoding="UTF-8" standalone="yes"?>
<Relationships xmlns="http://schemas.openxmlformats.org/package/2006/relationships"><Relationship Id="rId8" Type="http://schemas.openxmlformats.org/officeDocument/2006/relationships/chart" Target="../charts/chart6.xml"/><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chart" Target="../charts/chart4.xml"/><Relationship Id="rId5" Type="http://schemas.openxmlformats.org/officeDocument/2006/relationships/chart" Target="../charts/chart3.xml"/><Relationship Id="rId10" Type="http://schemas.openxmlformats.org/officeDocument/2006/relationships/chart" Target="../charts/chart8.xml"/><Relationship Id="rId4" Type="http://schemas.openxmlformats.org/officeDocument/2006/relationships/chart" Target="../charts/chart2.xml"/><Relationship Id="rId9" Type="http://schemas.openxmlformats.org/officeDocument/2006/relationships/chart" Target="../charts/chart7.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4.xml"/><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chart" Target="../charts/chart10.xml"/></Relationships>
</file>

<file path=ppt/slides/_rels/slide18.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chart" Target="../charts/chart12.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40.png"/><Relationship Id="rId7"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41.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5.png"/><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image" Target="../media/image41.png"/><Relationship Id="rId5" Type="http://schemas.openxmlformats.org/officeDocument/2006/relationships/image" Target="../media/image4.png"/><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4"/>
          <p:cNvSpPr>
            <a:spLocks noGrp="1"/>
          </p:cNvSpPr>
          <p:nvPr>
            <p:ph type="title" idx="104" hasCustomPrompt="1"/>
          </p:nvPr>
        </p:nvSpPr>
        <p:spPr>
          <a:xfrm>
            <a:off x="731520" y="2103120"/>
            <a:ext cx="8412480" cy="1737360"/>
          </a:xfrm>
          <a:prstGeom prst="rect">
            <a:avLst/>
          </a:prstGeom>
          <a:noFill/>
          <a:ln/>
        </p:spPr>
        <p:txBody>
          <a:bodyPr wrap="square" rtlCol="0" anchor="b"/>
          <a:lstStyle/>
          <a:p>
            <a:pPr marL="0" indent="0" algn="l">
              <a:buNone/>
            </a:pPr>
            <a:r>
              <a:rPr lang="en-US" sz="4000" b="1" dirty="0">
                <a:solidFill>
                  <a:srgbClr val="FFFFFF"/>
                </a:solidFill>
                <a:latin typeface="Calibri" pitchFamily="34" charset="0"/>
                <a:ea typeface="Calibri" pitchFamily="34" charset="-122"/>
                <a:cs typeface="Calibri" pitchFamily="34" charset="-120"/>
              </a:rPr>
              <a:t>INTRODUCTION TO DATA VISUALIZATION</a:t>
            </a:r>
            <a:endParaRPr lang="en-US" sz="4000" dirty="0"/>
          </a:p>
        </p:txBody>
      </p:sp>
      <p:sp>
        <p:nvSpPr>
          <p:cNvPr id="3" name="Text 4"/>
          <p:cNvSpPr>
            <a:spLocks noGrp="1"/>
          </p:cNvSpPr>
          <p:nvPr>
            <p:ph type="body" idx="105" hasCustomPrompt="1"/>
          </p:nvPr>
        </p:nvSpPr>
        <p:spPr>
          <a:xfrm>
            <a:off x="731520" y="3977640"/>
            <a:ext cx="10698480" cy="822960"/>
          </a:xfrm>
          <a:prstGeom prst="rect">
            <a:avLst/>
          </a:prstGeom>
          <a:noFill/>
          <a:ln/>
        </p:spPr>
        <p:txBody>
          <a:bodyPr wrap="square" rtlCol="0" anchor="t"/>
          <a:lstStyle/>
          <a:p>
            <a:pPr marL="0" indent="0">
              <a:buNone/>
            </a:pPr>
            <a:r>
              <a:rPr lang="en-US" sz="2000" dirty="0">
                <a:solidFill>
                  <a:srgbClr val="DBE5F1"/>
                </a:solidFill>
              </a:rPr>
              <a:t>Chart types, data types, and preparing data before you draw</a:t>
            </a:r>
            <a:endParaRPr lang="en-US" sz="2000" dirty="0"/>
          </a:p>
        </p:txBody>
      </p:sp>
      <p:sp>
        <p:nvSpPr>
          <p:cNvPr id="4" name="Text 4"/>
          <p:cNvSpPr>
            <a:spLocks noGrp="1"/>
          </p:cNvSpPr>
          <p:nvPr>
            <p:ph type="body" idx="106" hasCustomPrompt="1"/>
          </p:nvPr>
        </p:nvSpPr>
        <p:spPr>
          <a:xfrm>
            <a:off x="731520" y="4983480"/>
            <a:ext cx="10698480" cy="548640"/>
          </a:xfrm>
          <a:prstGeom prst="rect">
            <a:avLst/>
          </a:prstGeom>
          <a:noFill/>
          <a:ln/>
        </p:spPr>
        <p:txBody>
          <a:bodyPr wrap="square" rtlCol="0" anchor="t"/>
          <a:lstStyle/>
          <a:p>
            <a:pPr marL="0" indent="0">
              <a:buNone/>
            </a:pPr>
            <a:r>
              <a:rPr lang="en-US" sz="1400" dirty="0">
                <a:solidFill>
                  <a:srgbClr val="DBE5F1"/>
                </a:solidFill>
              </a:rPr>
              <a:t>Lecture 1 of 6  ·  Data Visualization  ·  3rd year, Data Science  ·  Lebanese University</a:t>
            </a:r>
            <a:endParaRPr lang="en-US" sz="1400" dirty="0"/>
          </a:p>
        </p:txBody>
      </p:sp>
      <p:sp>
        <p:nvSpPr>
          <p:cNvPr id="5" name="logo-tile"/>
          <p:cNvSpPr/>
          <p:nvPr/>
        </p:nvSpPr>
        <p:spPr>
          <a:xfrm>
            <a:off x="9646920" y="548640"/>
            <a:ext cx="1874520" cy="1874520"/>
          </a:xfrm>
          <a:prstGeom prst="rect">
            <a:avLst/>
          </a:prstGeom>
          <a:solidFill>
            <a:srgbClr val="FFFFFF"/>
          </a:solidFill>
          <a:ln/>
        </p:spPr>
        <p:txBody>
          <a:bodyPr/>
          <a:lstStyle/>
          <a:p>
            <a:endParaRPr lang="en-US"/>
          </a:p>
        </p:txBody>
      </p:sp>
      <p:pic>
        <p:nvPicPr>
          <p:cNvPr id="6" name="Image 0" descr="Chart icon"/>
          <p:cNvPicPr>
            <a:picLocks noChangeAspect="1"/>
          </p:cNvPicPr>
          <p:nvPr/>
        </p:nvPicPr>
        <p:blipFill>
          <a:blip r:embed="rId3"/>
          <a:stretch>
            <a:fillRect/>
          </a:stretch>
        </p:blipFill>
        <p:spPr>
          <a:xfrm>
            <a:off x="9921240" y="731520"/>
            <a:ext cx="1325880" cy="1143000"/>
          </a:xfrm>
          <a:prstGeom prst="rect">
            <a:avLst/>
          </a:prstGeom>
        </p:spPr>
      </p:pic>
      <p:sp>
        <p:nvSpPr>
          <p:cNvPr id="7" name="Text 4"/>
          <p:cNvSpPr txBox="1"/>
          <p:nvPr/>
        </p:nvSpPr>
        <p:spPr>
          <a:xfrm>
            <a:off x="9646920" y="1920240"/>
            <a:ext cx="1874520" cy="457200"/>
          </a:xfrm>
          <a:prstGeom prst="rect">
            <a:avLst/>
          </a:prstGeom>
          <a:noFill/>
          <a:ln/>
        </p:spPr>
        <p:txBody>
          <a:bodyPr wrap="square" lIns="0" tIns="0" rIns="0" bIns="0" rtlCol="0" anchor="ctr"/>
          <a:lstStyle/>
          <a:p>
            <a:pPr marL="0" indent="0" algn="ctr">
              <a:buNone/>
            </a:pPr>
            <a:r>
              <a:rPr lang="en-US" sz="1500" b="1" kern="0" spc="400" dirty="0">
                <a:solidFill>
                  <a:srgbClr val="C0504D"/>
                </a:solidFill>
              </a:rPr>
              <a:t>DATA VIZ</a:t>
            </a:r>
            <a:endParaRPr lang="en-US" sz="1500" dirty="0"/>
          </a:p>
        </p:txBody>
      </p:sp>
      <p:pic>
        <p:nvPicPr>
          <p:cNvPr id="9" name="Picture 8">
            <a:extLst>
              <a:ext uri="{FF2B5EF4-FFF2-40B4-BE49-F238E27FC236}">
                <a16:creationId xmlns:a16="http://schemas.microsoft.com/office/drawing/2014/main" id="{A035192D-77AD-99E0-428A-E27B34377F08}"/>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70560" y="548641"/>
            <a:ext cx="1874519" cy="187451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3"/>
          <p:cNvSpPr>
            <a:spLocks noGrp="1"/>
          </p:cNvSpPr>
          <p:nvPr>
            <p:ph type="title" idx="103" hasCustomPrompt="1"/>
          </p:nvPr>
        </p:nvSpPr>
        <p:spPr>
          <a:xfrm>
            <a:off x="548640" y="182880"/>
            <a:ext cx="11094415" cy="914400"/>
          </a:xfrm>
          <a:prstGeom prst="rect">
            <a:avLst/>
          </a:prstGeom>
          <a:noFill/>
          <a:ln/>
        </p:spPr>
        <p:txBody>
          <a:bodyPr wrap="square" lIns="0" tIns="0" rIns="0" bIns="0" rtlCol="0" anchor="b"/>
          <a:lstStyle/>
          <a:p>
            <a:pPr marL="0" indent="0" algn="l">
              <a:buNone/>
            </a:pPr>
            <a:r>
              <a:rPr lang="en-US" sz="3600" dirty="0">
                <a:solidFill>
                  <a:schemeClr val="tx2"/>
                </a:solidFill>
                <a:latin typeface="Calibri" pitchFamily="34" charset="0"/>
                <a:ea typeface="Calibri" pitchFamily="34" charset="-122"/>
                <a:cs typeface="Calibri" pitchFamily="34" charset="-120"/>
              </a:rPr>
              <a:t>Course roadmap</a:t>
            </a:r>
            <a:endParaRPr lang="en-US" sz="3600" dirty="0"/>
          </a:p>
        </p:txBody>
      </p:sp>
      <p:graphicFrame>
        <p:nvGraphicFramePr>
          <p:cNvPr id="3" name="Table 0"/>
          <p:cNvGraphicFramePr>
            <a:graphicFrameLocks noGrp="1"/>
          </p:cNvGraphicFramePr>
          <p:nvPr>
            <p:extLst>
              <p:ext uri="{D42A27DB-BD31-4B8C-83A1-F6EECF244321}">
                <p14:modId xmlns:p14="http://schemas.microsoft.com/office/powerpoint/2010/main" val="825298164"/>
              </p:ext>
            </p:extLst>
          </p:nvPr>
        </p:nvGraphicFramePr>
        <p:xfrm>
          <a:off x="548640" y="1463040"/>
          <a:ext cx="10177272" cy="3968496"/>
        </p:xfrm>
        <a:graphic>
          <a:graphicData uri="http://schemas.openxmlformats.org/drawingml/2006/table">
            <a:tbl>
              <a:tblPr/>
              <a:tblGrid>
                <a:gridCol w="548640">
                  <a:extLst>
                    <a:ext uri="{9D8B030D-6E8A-4147-A177-3AD203B41FA5}">
                      <a16:colId xmlns:a16="http://schemas.microsoft.com/office/drawing/2014/main" val="20000"/>
                    </a:ext>
                  </a:extLst>
                </a:gridCol>
                <a:gridCol w="4206240">
                  <a:extLst>
                    <a:ext uri="{9D8B030D-6E8A-4147-A177-3AD203B41FA5}">
                      <a16:colId xmlns:a16="http://schemas.microsoft.com/office/drawing/2014/main" val="20001"/>
                    </a:ext>
                  </a:extLst>
                </a:gridCol>
                <a:gridCol w="3840480">
                  <a:extLst>
                    <a:ext uri="{9D8B030D-6E8A-4147-A177-3AD203B41FA5}">
                      <a16:colId xmlns:a16="http://schemas.microsoft.com/office/drawing/2014/main" val="20002"/>
                    </a:ext>
                  </a:extLst>
                </a:gridCol>
                <a:gridCol w="1581912">
                  <a:extLst>
                    <a:ext uri="{9D8B030D-6E8A-4147-A177-3AD203B41FA5}">
                      <a16:colId xmlns:a16="http://schemas.microsoft.com/office/drawing/2014/main" val="20004"/>
                    </a:ext>
                  </a:extLst>
                </a:gridCol>
              </a:tblGrid>
              <a:tr h="566928">
                <a:tc>
                  <a:txBody>
                    <a:bodyPr/>
                    <a:lstStyle/>
                    <a:p>
                      <a:pPr marL="0" indent="0">
                        <a:buNone/>
                      </a:pPr>
                      <a:r>
                        <a:rPr lang="en-US" sz="1500" b="1" dirty="0">
                          <a:solidFill>
                            <a:schemeClr val="bg1"/>
                          </a:solidFill>
                        </a:rPr>
                        <a:t>#</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accent1"/>
                    </a:solidFill>
                  </a:tcPr>
                </a:tc>
                <a:tc>
                  <a:txBody>
                    <a:bodyPr/>
                    <a:lstStyle/>
                    <a:p>
                      <a:pPr marL="0" indent="0">
                        <a:buNone/>
                      </a:pPr>
                      <a:r>
                        <a:rPr lang="en-US" sz="1500" b="1" dirty="0">
                          <a:solidFill>
                            <a:schemeClr val="bg1"/>
                          </a:solidFill>
                        </a:rPr>
                        <a:t>Lecture </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accent1"/>
                    </a:solidFill>
                  </a:tcPr>
                </a:tc>
                <a:tc>
                  <a:txBody>
                    <a:bodyPr/>
                    <a:lstStyle/>
                    <a:p>
                      <a:pPr marL="0" indent="0">
                        <a:buNone/>
                      </a:pPr>
                      <a:r>
                        <a:rPr lang="en-US" sz="1500" b="1" dirty="0">
                          <a:solidFill>
                            <a:schemeClr val="bg1"/>
                          </a:solidFill>
                        </a:rPr>
                        <a:t>Lab / practice</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accent1"/>
                    </a:solidFill>
                  </a:tcPr>
                </a:tc>
                <a:tc>
                  <a:txBody>
                    <a:bodyPr/>
                    <a:lstStyle/>
                    <a:p>
                      <a:pPr marL="0" indent="0">
                        <a:buNone/>
                      </a:pPr>
                      <a:r>
                        <a:rPr lang="en-US" sz="1500" b="1" dirty="0">
                          <a:solidFill>
                            <a:schemeClr val="bg1"/>
                          </a:solidFill>
                        </a:rPr>
                        <a:t>Deliverable</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566928">
                <a:tc>
                  <a:txBody>
                    <a:bodyPr/>
                    <a:lstStyle/>
                    <a:p>
                      <a:pPr marL="0" indent="0">
                        <a:buNone/>
                      </a:pPr>
                      <a:r>
                        <a:rPr lang="en-US" sz="1500" b="1" dirty="0">
                          <a:solidFill>
                            <a:schemeClr val="tx1"/>
                          </a:solidFill>
                        </a:rPr>
                        <a:t>1</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2"/>
                    </a:solidFill>
                  </a:tcPr>
                </a:tc>
                <a:tc>
                  <a:txBody>
                    <a:bodyPr/>
                    <a:lstStyle/>
                    <a:p>
                      <a:pPr marL="0" indent="0">
                        <a:buNone/>
                      </a:pPr>
                      <a:r>
                        <a:rPr lang="en-US" sz="1500" dirty="0">
                          <a:solidFill>
                            <a:schemeClr val="tx1"/>
                          </a:solidFill>
                        </a:rPr>
                        <a:t>Introduction: chart types, data types, preprocessing</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2"/>
                    </a:solidFill>
                  </a:tcPr>
                </a:tc>
                <a:tc>
                  <a:txBody>
                    <a:bodyPr/>
                    <a:lstStyle/>
                    <a:p>
                      <a:pPr marL="0" indent="0">
                        <a:buNone/>
                      </a:pPr>
                      <a:r>
                        <a:rPr lang="en-US" sz="1500" dirty="0">
                          <a:solidFill>
                            <a:schemeClr val="tx1"/>
                          </a:solidFill>
                        </a:rPr>
                        <a:t>Notebook 01: cleaning messy data</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2"/>
                    </a:solidFill>
                  </a:tcPr>
                </a:tc>
                <a:tc>
                  <a:txBody>
                    <a:bodyPr/>
                    <a:lstStyle/>
                    <a:p>
                      <a:pPr marL="0" indent="0">
                        <a:buNone/>
                      </a:pPr>
                      <a:r>
                        <a:rPr lang="en-US" sz="1500" dirty="0">
                          <a:solidFill>
                            <a:schemeClr val="tx1"/>
                          </a:solidFill>
                        </a:rPr>
                        <a:t>Lab 1</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2"/>
                    </a:solidFill>
                  </a:tcPr>
                </a:tc>
                <a:extLst>
                  <a:ext uri="{0D108BD9-81ED-4DB2-BD59-A6C34878D82A}">
                    <a16:rowId xmlns:a16="http://schemas.microsoft.com/office/drawing/2014/main" val="10001"/>
                  </a:ext>
                </a:extLst>
              </a:tr>
              <a:tr h="566928">
                <a:tc>
                  <a:txBody>
                    <a:bodyPr/>
                    <a:lstStyle/>
                    <a:p>
                      <a:pPr marL="0" indent="0">
                        <a:buNone/>
                      </a:pPr>
                      <a:r>
                        <a:rPr lang="en-US" sz="1500" b="1" dirty="0">
                          <a:solidFill>
                            <a:schemeClr val="tx1"/>
                          </a:solidFill>
                        </a:rPr>
                        <a:t>2</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1"/>
                    </a:solidFill>
                  </a:tcPr>
                </a:tc>
                <a:tc>
                  <a:txBody>
                    <a:bodyPr/>
                    <a:lstStyle/>
                    <a:p>
                      <a:pPr marL="0" indent="0">
                        <a:buNone/>
                      </a:pPr>
                      <a:r>
                        <a:rPr lang="en-US" sz="1500" dirty="0">
                          <a:solidFill>
                            <a:schemeClr val="tx1"/>
                          </a:solidFill>
                        </a:rPr>
                        <a:t>Power BI I: ecosystem, Power Query, modelling, DAX</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1"/>
                    </a:solidFill>
                  </a:tcPr>
                </a:tc>
                <a:tc>
                  <a:txBody>
                    <a:bodyPr/>
                    <a:lstStyle/>
                    <a:p>
                      <a:pPr marL="0" indent="0">
                        <a:buNone/>
                      </a:pPr>
                      <a:r>
                        <a:rPr lang="en-US" sz="1500" dirty="0">
                          <a:solidFill>
                            <a:schemeClr val="tx1"/>
                          </a:solidFill>
                        </a:rPr>
                        <a:t>Lab A: CSV to first report</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1"/>
                    </a:solidFill>
                  </a:tcPr>
                </a:tc>
                <a:tc>
                  <a:txBody>
                    <a:bodyPr/>
                    <a:lstStyle/>
                    <a:p>
                      <a:pPr marL="0" indent="0">
                        <a:buNone/>
                      </a:pPr>
                      <a:r>
                        <a:rPr lang="en-US" sz="1500" dirty="0">
                          <a:solidFill>
                            <a:schemeClr val="tx1"/>
                          </a:solidFill>
                        </a:rPr>
                        <a:t>Lab A .pbix</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66928">
                <a:tc>
                  <a:txBody>
                    <a:bodyPr/>
                    <a:lstStyle/>
                    <a:p>
                      <a:pPr marL="0" indent="0">
                        <a:buNone/>
                      </a:pPr>
                      <a:r>
                        <a:rPr lang="en-US" sz="1500" b="1" dirty="0">
                          <a:solidFill>
                            <a:schemeClr val="tx1"/>
                          </a:solidFill>
                        </a:rPr>
                        <a:t>3</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2"/>
                    </a:solidFill>
                  </a:tcPr>
                </a:tc>
                <a:tc>
                  <a:txBody>
                    <a:bodyPr/>
                    <a:lstStyle/>
                    <a:p>
                      <a:pPr marL="0" indent="0">
                        <a:buNone/>
                      </a:pPr>
                      <a:r>
                        <a:rPr lang="en-US" sz="1500" dirty="0">
                          <a:solidFill>
                            <a:schemeClr val="tx1"/>
                          </a:solidFill>
                        </a:rPr>
                        <a:t>Power BI II: Python in Power BI, ETL, pros and cons</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2"/>
                    </a:solidFill>
                  </a:tcPr>
                </a:tc>
                <a:tc>
                  <a:txBody>
                    <a:bodyPr/>
                    <a:lstStyle/>
                    <a:p>
                      <a:pPr marL="0" indent="0">
                        <a:buNone/>
                      </a:pPr>
                      <a:r>
                        <a:rPr lang="en-US" sz="1500" dirty="0">
                          <a:solidFill>
                            <a:schemeClr val="tx1"/>
                          </a:solidFill>
                        </a:rPr>
                        <a:t>Lab B + Notebook 05</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2"/>
                    </a:solidFill>
                  </a:tcPr>
                </a:tc>
                <a:tc>
                  <a:txBody>
                    <a:bodyPr/>
                    <a:lstStyle/>
                    <a:p>
                      <a:pPr marL="0" indent="0">
                        <a:buNone/>
                      </a:pPr>
                      <a:r>
                        <a:rPr lang="en-US" sz="1500" dirty="0">
                          <a:solidFill>
                            <a:schemeClr val="tx1"/>
                          </a:solidFill>
                        </a:rPr>
                        <a:t>Power BI project</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2"/>
                    </a:solidFill>
                  </a:tcPr>
                </a:tc>
                <a:extLst>
                  <a:ext uri="{0D108BD9-81ED-4DB2-BD59-A6C34878D82A}">
                    <a16:rowId xmlns:a16="http://schemas.microsoft.com/office/drawing/2014/main" val="10003"/>
                  </a:ext>
                </a:extLst>
              </a:tr>
              <a:tr h="566928">
                <a:tc>
                  <a:txBody>
                    <a:bodyPr/>
                    <a:lstStyle/>
                    <a:p>
                      <a:pPr marL="0" indent="0">
                        <a:buNone/>
                      </a:pPr>
                      <a:r>
                        <a:rPr lang="en-US" sz="1500" b="1" dirty="0">
                          <a:solidFill>
                            <a:schemeClr val="tx1"/>
                          </a:solidFill>
                        </a:rPr>
                        <a:t>4</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1"/>
                    </a:solidFill>
                  </a:tcPr>
                </a:tc>
                <a:tc>
                  <a:txBody>
                    <a:bodyPr/>
                    <a:lstStyle/>
                    <a:p>
                      <a:pPr marL="0" indent="0">
                        <a:buNone/>
                      </a:pPr>
                      <a:r>
                        <a:rPr lang="en-US" sz="1500" dirty="0">
                          <a:solidFill>
                            <a:schemeClr val="tx1"/>
                          </a:solidFill>
                        </a:rPr>
                        <a:t>Python viz: Matplotlib, Seaborn, Plotly</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1"/>
                    </a:solidFill>
                  </a:tcPr>
                </a:tc>
                <a:tc>
                  <a:txBody>
                    <a:bodyPr/>
                    <a:lstStyle/>
                    <a:p>
                      <a:pPr marL="0" indent="0">
                        <a:buNone/>
                      </a:pPr>
                      <a:r>
                        <a:rPr lang="en-US" sz="1500" dirty="0">
                          <a:solidFill>
                            <a:schemeClr val="tx1"/>
                          </a:solidFill>
                        </a:rPr>
                        <a:t>Notebooks 02, 03, 04</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1"/>
                    </a:solidFill>
                  </a:tcPr>
                </a:tc>
                <a:tc>
                  <a:txBody>
                    <a:bodyPr/>
                    <a:lstStyle/>
                    <a:p>
                      <a:pPr marL="0" indent="0">
                        <a:buNone/>
                      </a:pPr>
                      <a:r>
                        <a:rPr lang="en-US" sz="1500" dirty="0">
                          <a:solidFill>
                            <a:schemeClr val="tx1"/>
                          </a:solidFill>
                        </a:rPr>
                        <a:t>Labs 2–4</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566928">
                <a:tc>
                  <a:txBody>
                    <a:bodyPr/>
                    <a:lstStyle/>
                    <a:p>
                      <a:pPr marL="0" indent="0">
                        <a:buNone/>
                      </a:pPr>
                      <a:r>
                        <a:rPr lang="en-US" sz="1500" b="1" dirty="0">
                          <a:solidFill>
                            <a:schemeClr val="tx1"/>
                          </a:solidFill>
                        </a:rPr>
                        <a:t>5</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2"/>
                    </a:solidFill>
                  </a:tcPr>
                </a:tc>
                <a:tc>
                  <a:txBody>
                    <a:bodyPr/>
                    <a:lstStyle/>
                    <a:p>
                      <a:pPr marL="0" indent="0">
                        <a:buNone/>
                      </a:pPr>
                      <a:r>
                        <a:rPr lang="en-US" sz="1500" dirty="0">
                          <a:solidFill>
                            <a:schemeClr val="tx1"/>
                          </a:solidFill>
                        </a:rPr>
                        <a:t>Smart dashboards I: concepts, elements, architecture</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2"/>
                    </a:solidFill>
                  </a:tcPr>
                </a:tc>
                <a:tc>
                  <a:txBody>
                    <a:bodyPr/>
                    <a:lstStyle/>
                    <a:p>
                      <a:pPr marL="0" indent="0">
                        <a:buNone/>
                      </a:pPr>
                      <a:r>
                        <a:rPr lang="en-US" sz="1500" dirty="0">
                          <a:solidFill>
                            <a:schemeClr val="tx1"/>
                          </a:solidFill>
                        </a:rPr>
                        <a:t>Notebook 06: Dash in Colab</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2"/>
                    </a:solidFill>
                  </a:tcPr>
                </a:tc>
                <a:tc>
                  <a:txBody>
                    <a:bodyPr/>
                    <a:lstStyle/>
                    <a:p>
                      <a:pPr marL="0" indent="0">
                        <a:buNone/>
                      </a:pPr>
                      <a:r>
                        <a:rPr lang="en-US" sz="1500" dirty="0">
                          <a:solidFill>
                            <a:schemeClr val="tx1"/>
                          </a:solidFill>
                        </a:rPr>
                        <a:t>Lab 6</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2"/>
                    </a:solidFill>
                  </a:tcPr>
                </a:tc>
                <a:extLst>
                  <a:ext uri="{0D108BD9-81ED-4DB2-BD59-A6C34878D82A}">
                    <a16:rowId xmlns:a16="http://schemas.microsoft.com/office/drawing/2014/main" val="10005"/>
                  </a:ext>
                </a:extLst>
              </a:tr>
              <a:tr h="566928">
                <a:tc>
                  <a:txBody>
                    <a:bodyPr/>
                    <a:lstStyle/>
                    <a:p>
                      <a:pPr marL="0" indent="0">
                        <a:buNone/>
                      </a:pPr>
                      <a:r>
                        <a:rPr lang="en-US" sz="1500" b="1" dirty="0">
                          <a:solidFill>
                            <a:schemeClr val="tx1"/>
                          </a:solidFill>
                        </a:rPr>
                        <a:t>6</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1"/>
                    </a:solidFill>
                  </a:tcPr>
                </a:tc>
                <a:tc>
                  <a:txBody>
                    <a:bodyPr/>
                    <a:lstStyle/>
                    <a:p>
                      <a:pPr marL="0" indent="0">
                        <a:buNone/>
                      </a:pPr>
                      <a:r>
                        <a:rPr lang="en-US" sz="1500" dirty="0">
                          <a:solidFill>
                            <a:schemeClr val="tx1"/>
                          </a:solidFill>
                        </a:rPr>
                        <a:t>Smart dashboards II: full-stack project, case studies</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1"/>
                    </a:solidFill>
                  </a:tcPr>
                </a:tc>
                <a:tc>
                  <a:txBody>
                    <a:bodyPr/>
                    <a:lstStyle/>
                    <a:p>
                      <a:pPr marL="0" indent="0">
                        <a:buNone/>
                      </a:pPr>
                      <a:r>
                        <a:rPr lang="en-US" sz="1500" dirty="0">
                          <a:solidFill>
                            <a:schemeClr val="tx1"/>
                          </a:solidFill>
                        </a:rPr>
                        <a:t>Project workshop + demos</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1"/>
                    </a:solidFill>
                  </a:tcPr>
                </a:tc>
                <a:tc>
                  <a:txBody>
                    <a:bodyPr/>
                    <a:lstStyle/>
                    <a:p>
                      <a:pPr marL="0" indent="0">
                        <a:buNone/>
                      </a:pPr>
                      <a:r>
                        <a:rPr lang="en-US" sz="1500" dirty="0">
                          <a:solidFill>
                            <a:schemeClr val="tx1"/>
                          </a:solidFill>
                        </a:rPr>
                        <a:t>Final project</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bl>
          </a:graphicData>
        </a:graphic>
      </p:graphicFrame>
      <p:sp>
        <p:nvSpPr>
          <p:cNvPr id="4" name="Text 1"/>
          <p:cNvSpPr txBox="1"/>
          <p:nvPr/>
        </p:nvSpPr>
        <p:spPr>
          <a:xfrm>
            <a:off x="548640" y="5897880"/>
            <a:ext cx="11094415" cy="365760"/>
          </a:xfrm>
          <a:prstGeom prst="rect">
            <a:avLst/>
          </a:prstGeom>
          <a:noFill/>
          <a:ln/>
        </p:spPr>
        <p:txBody>
          <a:bodyPr wrap="square" lIns="0" tIns="0" rIns="0" bIns="0" rtlCol="0" anchor="b"/>
          <a:lstStyle/>
          <a:p>
            <a:pPr marL="0" indent="0">
              <a:buNone/>
            </a:pPr>
            <a:r>
              <a:rPr lang="en-US" sz="1300" i="1" dirty="0">
                <a:solidFill>
                  <a:schemeClr val="accent5"/>
                </a:solidFill>
              </a:rPr>
              <a:t>9 h of lectures + 16 h of guided labs = 25 h. All notebooks run in Google Colab with no installation.</a:t>
            </a:r>
            <a:endParaRPr lang="en-US" sz="1300" dirty="0"/>
          </a:p>
        </p:txBody>
      </p:sp>
      <p:sp>
        <p:nvSpPr>
          <p:cNvPr id="25" name="Slide Number Placeholder 0"/>
          <p:cNvSpPr>
            <a:spLocks noGrp="1"/>
          </p:cNvSpPr>
          <p:nvPr>
            <p:ph type="sldNum" sz="quarter" idx="4294967295"/>
          </p:nvPr>
        </p:nvSpPr>
        <p:spPr>
          <a:xfrm>
            <a:off x="0" y="1161288"/>
            <a:ext cx="502920" cy="18288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FFFFFF"/>
                </a:solidFill>
              </a:defRPr>
            </a:lvl1pPr>
          </a:lstStyle>
          <a:p>
            <a:pPr algn="ctr"/>
            <a:fld id="{F7021451-1387-4CA6-816F-3879F97B5CBC}" type="slidenum">
              <a:rPr lang="en-US" b="1"/>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3"/>
          <p:cNvSpPr>
            <a:spLocks noGrp="1"/>
          </p:cNvSpPr>
          <p:nvPr>
            <p:ph type="title" idx="103" hasCustomPrompt="1"/>
          </p:nvPr>
        </p:nvSpPr>
        <p:spPr>
          <a:xfrm>
            <a:off x="548640" y="182880"/>
            <a:ext cx="11094415" cy="914400"/>
          </a:xfrm>
          <a:prstGeom prst="rect">
            <a:avLst/>
          </a:prstGeom>
          <a:noFill/>
          <a:ln/>
        </p:spPr>
        <p:txBody>
          <a:bodyPr wrap="square" lIns="0" tIns="0" rIns="0" bIns="0" rtlCol="0" anchor="b"/>
          <a:lstStyle/>
          <a:p>
            <a:pPr marL="0" indent="0" algn="l">
              <a:buNone/>
            </a:pPr>
            <a:r>
              <a:rPr lang="en-US" sz="3600" dirty="0">
                <a:solidFill>
                  <a:schemeClr val="tx2"/>
                </a:solidFill>
                <a:latin typeface="Calibri" pitchFamily="34" charset="0"/>
                <a:ea typeface="Calibri" pitchFamily="34" charset="-122"/>
                <a:cs typeface="Calibri" pitchFamily="34" charset="-120"/>
              </a:rPr>
              <a:t>How you will be assessed</a:t>
            </a:r>
            <a:endParaRPr lang="en-US" sz="3600" dirty="0"/>
          </a:p>
        </p:txBody>
      </p:sp>
      <p:sp>
        <p:nvSpPr>
          <p:cNvPr id="3" name="card"/>
          <p:cNvSpPr/>
          <p:nvPr/>
        </p:nvSpPr>
        <p:spPr>
          <a:xfrm>
            <a:off x="548640" y="1463040"/>
            <a:ext cx="2533574" cy="2286000"/>
          </a:xfrm>
          <a:prstGeom prst="roundRect">
            <a:avLst>
              <a:gd name="adj" fmla="val 4800"/>
            </a:avLst>
          </a:prstGeom>
          <a:solidFill>
            <a:schemeClr val="bg2"/>
          </a:solidFill>
          <a:ln/>
        </p:spPr>
        <p:txBody>
          <a:bodyPr/>
          <a:lstStyle/>
          <a:p>
            <a:endParaRPr lang="en-US"/>
          </a:p>
        </p:txBody>
      </p:sp>
      <p:sp>
        <p:nvSpPr>
          <p:cNvPr id="4" name="Text 2"/>
          <p:cNvSpPr txBox="1"/>
          <p:nvPr/>
        </p:nvSpPr>
        <p:spPr>
          <a:xfrm>
            <a:off x="777240" y="1645920"/>
            <a:ext cx="2076374" cy="1051560"/>
          </a:xfrm>
          <a:prstGeom prst="rect">
            <a:avLst/>
          </a:prstGeom>
          <a:noFill/>
          <a:ln/>
        </p:spPr>
        <p:txBody>
          <a:bodyPr wrap="square" lIns="0" tIns="0" rIns="0" bIns="0" rtlCol="0" anchor="ctr"/>
          <a:lstStyle/>
          <a:p>
            <a:pPr marL="0" indent="0">
              <a:buNone/>
            </a:pPr>
            <a:r>
              <a:rPr lang="en-US" sz="4800" b="1" dirty="0">
                <a:solidFill>
                  <a:schemeClr val="accent1"/>
                </a:solidFill>
                <a:latin typeface="Calibri" pitchFamily="34" charset="0"/>
                <a:ea typeface="Calibri" pitchFamily="34" charset="-122"/>
                <a:cs typeface="Calibri" pitchFamily="34" charset="-120"/>
              </a:rPr>
              <a:t>30%</a:t>
            </a:r>
            <a:endParaRPr lang="en-US" sz="4800" dirty="0"/>
          </a:p>
        </p:txBody>
      </p:sp>
      <p:sp>
        <p:nvSpPr>
          <p:cNvPr id="5" name="Text 3"/>
          <p:cNvSpPr txBox="1"/>
          <p:nvPr/>
        </p:nvSpPr>
        <p:spPr>
          <a:xfrm>
            <a:off x="777240" y="2697480"/>
            <a:ext cx="2076374" cy="777240"/>
          </a:xfrm>
          <a:prstGeom prst="rect">
            <a:avLst/>
          </a:prstGeom>
          <a:noFill/>
          <a:ln/>
        </p:spPr>
        <p:txBody>
          <a:bodyPr wrap="square" lIns="0" tIns="0" rIns="0" bIns="0" rtlCol="0" anchor="t"/>
          <a:lstStyle/>
          <a:p>
            <a:pPr marL="0" indent="0">
              <a:buNone/>
            </a:pPr>
            <a:r>
              <a:rPr lang="en-US" sz="1500" dirty="0">
                <a:solidFill>
                  <a:schemeClr val="tx2"/>
                </a:solidFill>
              </a:rPr>
              <a:t>Labs (6 notebooks + Power BI labs)</a:t>
            </a:r>
            <a:endParaRPr lang="en-US" sz="1500" dirty="0"/>
          </a:p>
        </p:txBody>
      </p:sp>
      <p:sp>
        <p:nvSpPr>
          <p:cNvPr id="6" name="card"/>
          <p:cNvSpPr/>
          <p:nvPr/>
        </p:nvSpPr>
        <p:spPr>
          <a:xfrm>
            <a:off x="3402254" y="1463040"/>
            <a:ext cx="2533574" cy="2286000"/>
          </a:xfrm>
          <a:prstGeom prst="roundRect">
            <a:avLst>
              <a:gd name="adj" fmla="val 4800"/>
            </a:avLst>
          </a:prstGeom>
          <a:solidFill>
            <a:schemeClr val="bg2"/>
          </a:solidFill>
          <a:ln/>
        </p:spPr>
        <p:txBody>
          <a:bodyPr/>
          <a:lstStyle/>
          <a:p>
            <a:endParaRPr lang="en-US"/>
          </a:p>
        </p:txBody>
      </p:sp>
      <p:sp>
        <p:nvSpPr>
          <p:cNvPr id="7" name="Text 5"/>
          <p:cNvSpPr txBox="1"/>
          <p:nvPr/>
        </p:nvSpPr>
        <p:spPr>
          <a:xfrm>
            <a:off x="3630854" y="1645920"/>
            <a:ext cx="2076374" cy="1051560"/>
          </a:xfrm>
          <a:prstGeom prst="rect">
            <a:avLst/>
          </a:prstGeom>
          <a:noFill/>
          <a:ln/>
        </p:spPr>
        <p:txBody>
          <a:bodyPr wrap="square" lIns="0" tIns="0" rIns="0" bIns="0" rtlCol="0" anchor="ctr"/>
          <a:lstStyle/>
          <a:p>
            <a:pPr marL="0" indent="0">
              <a:buNone/>
            </a:pPr>
            <a:r>
              <a:rPr lang="en-US" sz="4800" b="1" dirty="0">
                <a:solidFill>
                  <a:schemeClr val="accent2"/>
                </a:solidFill>
                <a:latin typeface="Calibri" pitchFamily="34" charset="0"/>
                <a:ea typeface="Calibri" pitchFamily="34" charset="-122"/>
                <a:cs typeface="Calibri" pitchFamily="34" charset="-120"/>
              </a:rPr>
              <a:t>20%</a:t>
            </a:r>
            <a:endParaRPr lang="en-US" sz="4800" dirty="0"/>
          </a:p>
        </p:txBody>
      </p:sp>
      <p:sp>
        <p:nvSpPr>
          <p:cNvPr id="8" name="Text 6"/>
          <p:cNvSpPr txBox="1"/>
          <p:nvPr/>
        </p:nvSpPr>
        <p:spPr>
          <a:xfrm>
            <a:off x="3630854" y="2697480"/>
            <a:ext cx="2076374" cy="777240"/>
          </a:xfrm>
          <a:prstGeom prst="rect">
            <a:avLst/>
          </a:prstGeom>
          <a:noFill/>
          <a:ln/>
        </p:spPr>
        <p:txBody>
          <a:bodyPr wrap="square" lIns="0" tIns="0" rIns="0" bIns="0" rtlCol="0" anchor="t"/>
          <a:lstStyle/>
          <a:p>
            <a:pPr marL="0" indent="0">
              <a:buNone/>
            </a:pPr>
            <a:r>
              <a:rPr lang="en-US" sz="1500" dirty="0">
                <a:solidFill>
                  <a:schemeClr val="tx2"/>
                </a:solidFill>
              </a:rPr>
              <a:t>Power BI project (Lecture 3)</a:t>
            </a:r>
            <a:endParaRPr lang="en-US" sz="1500" dirty="0"/>
          </a:p>
        </p:txBody>
      </p:sp>
      <p:sp>
        <p:nvSpPr>
          <p:cNvPr id="9" name="card"/>
          <p:cNvSpPr/>
          <p:nvPr/>
        </p:nvSpPr>
        <p:spPr>
          <a:xfrm>
            <a:off x="6255868" y="1463040"/>
            <a:ext cx="2533574" cy="2286000"/>
          </a:xfrm>
          <a:prstGeom prst="roundRect">
            <a:avLst>
              <a:gd name="adj" fmla="val 4800"/>
            </a:avLst>
          </a:prstGeom>
          <a:solidFill>
            <a:schemeClr val="bg2"/>
          </a:solidFill>
          <a:ln/>
        </p:spPr>
        <p:txBody>
          <a:bodyPr/>
          <a:lstStyle/>
          <a:p>
            <a:endParaRPr lang="en-US"/>
          </a:p>
        </p:txBody>
      </p:sp>
      <p:sp>
        <p:nvSpPr>
          <p:cNvPr id="10" name="Text 8"/>
          <p:cNvSpPr txBox="1"/>
          <p:nvPr/>
        </p:nvSpPr>
        <p:spPr>
          <a:xfrm>
            <a:off x="6484468" y="1645920"/>
            <a:ext cx="2076374" cy="1051560"/>
          </a:xfrm>
          <a:prstGeom prst="rect">
            <a:avLst/>
          </a:prstGeom>
          <a:noFill/>
          <a:ln/>
        </p:spPr>
        <p:txBody>
          <a:bodyPr wrap="square" lIns="0" tIns="0" rIns="0" bIns="0" rtlCol="0" anchor="ctr"/>
          <a:lstStyle/>
          <a:p>
            <a:pPr marL="0" indent="0">
              <a:buNone/>
            </a:pPr>
            <a:r>
              <a:rPr lang="en-US" sz="4800" b="1" dirty="0">
                <a:solidFill>
                  <a:schemeClr val="accent1"/>
                </a:solidFill>
                <a:latin typeface="Calibri" pitchFamily="34" charset="0"/>
                <a:ea typeface="Calibri" pitchFamily="34" charset="-122"/>
                <a:cs typeface="Calibri" pitchFamily="34" charset="-120"/>
              </a:rPr>
              <a:t>30%</a:t>
            </a:r>
            <a:endParaRPr lang="en-US" sz="4800" dirty="0"/>
          </a:p>
        </p:txBody>
      </p:sp>
      <p:sp>
        <p:nvSpPr>
          <p:cNvPr id="11" name="Text 9"/>
          <p:cNvSpPr txBox="1"/>
          <p:nvPr/>
        </p:nvSpPr>
        <p:spPr>
          <a:xfrm>
            <a:off x="6484468" y="2697480"/>
            <a:ext cx="2076374" cy="777240"/>
          </a:xfrm>
          <a:prstGeom prst="rect">
            <a:avLst/>
          </a:prstGeom>
          <a:noFill/>
          <a:ln/>
        </p:spPr>
        <p:txBody>
          <a:bodyPr wrap="square" lIns="0" tIns="0" rIns="0" bIns="0" rtlCol="0" anchor="t"/>
          <a:lstStyle/>
          <a:p>
            <a:pPr marL="0" indent="0">
              <a:buNone/>
            </a:pPr>
            <a:r>
              <a:rPr lang="en-US" sz="1500" dirty="0">
                <a:solidFill>
                  <a:schemeClr val="tx2"/>
                </a:solidFill>
              </a:rPr>
              <a:t>Final smart-dashboard project (team of 2–3)</a:t>
            </a:r>
            <a:endParaRPr lang="en-US" sz="1500" dirty="0"/>
          </a:p>
        </p:txBody>
      </p:sp>
      <p:sp>
        <p:nvSpPr>
          <p:cNvPr id="12" name="card"/>
          <p:cNvSpPr/>
          <p:nvPr/>
        </p:nvSpPr>
        <p:spPr>
          <a:xfrm>
            <a:off x="9109481" y="1463040"/>
            <a:ext cx="2533574" cy="2286000"/>
          </a:xfrm>
          <a:prstGeom prst="roundRect">
            <a:avLst>
              <a:gd name="adj" fmla="val 4800"/>
            </a:avLst>
          </a:prstGeom>
          <a:solidFill>
            <a:schemeClr val="bg2"/>
          </a:solidFill>
          <a:ln/>
        </p:spPr>
        <p:txBody>
          <a:bodyPr/>
          <a:lstStyle/>
          <a:p>
            <a:endParaRPr lang="en-US"/>
          </a:p>
        </p:txBody>
      </p:sp>
      <p:sp>
        <p:nvSpPr>
          <p:cNvPr id="13" name="Text 11"/>
          <p:cNvSpPr txBox="1"/>
          <p:nvPr/>
        </p:nvSpPr>
        <p:spPr>
          <a:xfrm>
            <a:off x="9338081" y="1645920"/>
            <a:ext cx="2076374" cy="1051560"/>
          </a:xfrm>
          <a:prstGeom prst="rect">
            <a:avLst/>
          </a:prstGeom>
          <a:noFill/>
          <a:ln/>
        </p:spPr>
        <p:txBody>
          <a:bodyPr wrap="square" lIns="0" tIns="0" rIns="0" bIns="0" rtlCol="0" anchor="ctr"/>
          <a:lstStyle/>
          <a:p>
            <a:pPr marL="0" indent="0">
              <a:buNone/>
            </a:pPr>
            <a:r>
              <a:rPr lang="en-US" sz="4800" b="1" dirty="0">
                <a:solidFill>
                  <a:schemeClr val="accent2"/>
                </a:solidFill>
                <a:latin typeface="Calibri" pitchFamily="34" charset="0"/>
                <a:ea typeface="Calibri" pitchFamily="34" charset="-122"/>
                <a:cs typeface="Calibri" pitchFamily="34" charset="-120"/>
              </a:rPr>
              <a:t>20%</a:t>
            </a:r>
            <a:endParaRPr lang="en-US" sz="4800" dirty="0"/>
          </a:p>
        </p:txBody>
      </p:sp>
      <p:sp>
        <p:nvSpPr>
          <p:cNvPr id="14" name="Text 12"/>
          <p:cNvSpPr txBox="1"/>
          <p:nvPr/>
        </p:nvSpPr>
        <p:spPr>
          <a:xfrm>
            <a:off x="9338081" y="2697480"/>
            <a:ext cx="2076374" cy="777240"/>
          </a:xfrm>
          <a:prstGeom prst="rect">
            <a:avLst/>
          </a:prstGeom>
          <a:noFill/>
          <a:ln/>
        </p:spPr>
        <p:txBody>
          <a:bodyPr wrap="square" lIns="0" tIns="0" rIns="0" bIns="0" rtlCol="0" anchor="t"/>
          <a:lstStyle/>
          <a:p>
            <a:pPr marL="0" indent="0">
              <a:buNone/>
            </a:pPr>
            <a:r>
              <a:rPr lang="en-US" sz="1500" dirty="0">
                <a:solidFill>
                  <a:schemeClr val="tx2"/>
                </a:solidFill>
              </a:rPr>
              <a:t>Written exam: concepts and chart critique</a:t>
            </a:r>
            <a:endParaRPr lang="en-US" sz="1500" dirty="0"/>
          </a:p>
        </p:txBody>
      </p:sp>
      <p:sp>
        <p:nvSpPr>
          <p:cNvPr id="15" name="Text 13"/>
          <p:cNvSpPr txBox="1"/>
          <p:nvPr/>
        </p:nvSpPr>
        <p:spPr>
          <a:xfrm>
            <a:off x="548640" y="4160520"/>
            <a:ext cx="11094415" cy="2148840"/>
          </a:xfrm>
          <a:prstGeom prst="rect">
            <a:avLst/>
          </a:prstGeom>
          <a:noFill/>
          <a:ln/>
        </p:spPr>
        <p:txBody>
          <a:bodyPr wrap="square" lIns="25400" tIns="0" rIns="25400" bIns="25400" rtlCol="0" anchor="t"/>
          <a:lstStyle/>
          <a:p>
            <a:pPr marL="254000" indent="-254000">
              <a:spcAft>
                <a:spcPts val="800"/>
              </a:spcAft>
              <a:buClr>
                <a:schemeClr val="accent2"/>
              </a:buClr>
              <a:buSzPct val="85000"/>
              <a:buFont typeface="Arial"/>
              <a:buChar char="□"/>
            </a:pPr>
            <a:r>
              <a:rPr lang="en-US" sz="1900" b="1" dirty="0">
                <a:solidFill>
                  <a:schemeClr val="tx1"/>
                </a:solidFill>
              </a:rPr>
              <a:t>Labs: </a:t>
            </a:r>
            <a:r>
              <a:rPr lang="en-US" sz="1900" dirty="0">
                <a:solidFill>
                  <a:schemeClr val="tx1"/>
                </a:solidFill>
              </a:rPr>
              <a:t>graded on correctness and on chart quality (titles that state a finding, honest axes, readable labels).</a:t>
            </a:r>
            <a:endParaRPr lang="en-US" sz="1900" dirty="0"/>
          </a:p>
          <a:p>
            <a:pPr marL="254000" indent="-254000">
              <a:spcAft>
                <a:spcPts val="800"/>
              </a:spcAft>
              <a:buClr>
                <a:schemeClr val="accent2"/>
              </a:buClr>
              <a:buSzPct val="85000"/>
              <a:buFont typeface="Arial"/>
              <a:buChar char="□"/>
            </a:pPr>
            <a:r>
              <a:rPr lang="en-US" sz="1900" b="1" dirty="0">
                <a:solidFill>
                  <a:schemeClr val="tx1"/>
                </a:solidFill>
              </a:rPr>
              <a:t>Projects: </a:t>
            </a:r>
            <a:r>
              <a:rPr lang="en-US" sz="1900" dirty="0">
                <a:solidFill>
                  <a:schemeClr val="tx1"/>
                </a:solidFill>
              </a:rPr>
              <a:t>a real or realistic Lebanese dataset is encouraged (public health, energy, retail, telecom, education).</a:t>
            </a:r>
            <a:endParaRPr lang="en-US" sz="1900" dirty="0"/>
          </a:p>
        </p:txBody>
      </p:sp>
      <p:sp>
        <p:nvSpPr>
          <p:cNvPr id="25" name="Slide Number Placeholder 0"/>
          <p:cNvSpPr>
            <a:spLocks noGrp="1"/>
          </p:cNvSpPr>
          <p:nvPr>
            <p:ph type="sldNum" sz="quarter" idx="4294967295"/>
          </p:nvPr>
        </p:nvSpPr>
        <p:spPr>
          <a:xfrm>
            <a:off x="0" y="1161288"/>
            <a:ext cx="502920" cy="18288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FFFFFF"/>
                </a:solidFill>
              </a:defRPr>
            </a:lvl1pPr>
          </a:lstStyle>
          <a:p>
            <a:pPr algn="ctr"/>
            <a:fld id="{F7021451-1387-4CA6-816F-3879F97B5CBC}" type="slidenum">
              <a:rPr lang="en-US" b="1"/>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4"/>
          <p:cNvSpPr>
            <a:spLocks noGrp="1"/>
          </p:cNvSpPr>
          <p:nvPr>
            <p:ph type="body" idx="104" hasCustomPrompt="1"/>
          </p:nvPr>
        </p:nvSpPr>
        <p:spPr>
          <a:xfrm>
            <a:off x="731520" y="1188720"/>
            <a:ext cx="3657600" cy="1280160"/>
          </a:xfrm>
          <a:prstGeom prst="rect">
            <a:avLst/>
          </a:prstGeom>
          <a:noFill/>
          <a:ln/>
        </p:spPr>
        <p:txBody>
          <a:bodyPr wrap="square" rtlCol="0"/>
          <a:lstStyle/>
          <a:p>
            <a:pPr marL="0" indent="0">
              <a:buNone/>
            </a:pPr>
            <a:r>
              <a:rPr lang="en-US" sz="6600" b="1" dirty="0">
                <a:solidFill>
                  <a:srgbClr val="DBE5F1"/>
                </a:solidFill>
                <a:latin typeface="Calibri" pitchFamily="34" charset="0"/>
                <a:ea typeface="Calibri" pitchFamily="34" charset="-122"/>
                <a:cs typeface="Calibri" pitchFamily="34" charset="-120"/>
              </a:rPr>
              <a:t>01</a:t>
            </a:r>
            <a:endParaRPr lang="en-US" sz="6600" dirty="0"/>
          </a:p>
        </p:txBody>
      </p:sp>
      <p:sp>
        <p:nvSpPr>
          <p:cNvPr id="3" name="Text 4"/>
          <p:cNvSpPr>
            <a:spLocks noGrp="1"/>
          </p:cNvSpPr>
          <p:nvPr>
            <p:ph type="title" idx="105" hasCustomPrompt="1"/>
          </p:nvPr>
        </p:nvSpPr>
        <p:spPr>
          <a:xfrm>
            <a:off x="731520" y="2560320"/>
            <a:ext cx="10515600" cy="1188720"/>
          </a:xfrm>
          <a:prstGeom prst="rect">
            <a:avLst/>
          </a:prstGeom>
          <a:noFill/>
          <a:ln/>
        </p:spPr>
        <p:txBody>
          <a:bodyPr wrap="square" rtlCol="0" anchor="t"/>
          <a:lstStyle/>
          <a:p>
            <a:pPr marL="0" indent="0" algn="l">
              <a:buNone/>
            </a:pPr>
            <a:r>
              <a:rPr lang="en-US" sz="4000" b="1" dirty="0">
                <a:solidFill>
                  <a:srgbClr val="FFFFFF"/>
                </a:solidFill>
                <a:latin typeface="Calibri" pitchFamily="34" charset="0"/>
                <a:ea typeface="Calibri" pitchFamily="34" charset="-122"/>
                <a:cs typeface="Calibri" pitchFamily="34" charset="-120"/>
              </a:rPr>
              <a:t>Why visualize?</a:t>
            </a:r>
            <a:endParaRPr lang="en-US" sz="4000" dirty="0"/>
          </a:p>
        </p:txBody>
      </p:sp>
      <p:sp>
        <p:nvSpPr>
          <p:cNvPr id="4" name="Text 4"/>
          <p:cNvSpPr>
            <a:spLocks noGrp="1"/>
          </p:cNvSpPr>
          <p:nvPr>
            <p:ph type="body" idx="106" hasCustomPrompt="1"/>
          </p:nvPr>
        </p:nvSpPr>
        <p:spPr>
          <a:xfrm>
            <a:off x="731520" y="3840480"/>
            <a:ext cx="10515600" cy="1097280"/>
          </a:xfrm>
          <a:prstGeom prst="rect">
            <a:avLst/>
          </a:prstGeom>
          <a:noFill/>
          <a:ln/>
        </p:spPr>
        <p:txBody>
          <a:bodyPr wrap="square" rtlCol="0" anchor="t"/>
          <a:lstStyle/>
          <a:p>
            <a:pPr marL="0" indent="0">
              <a:buNone/>
            </a:pPr>
            <a:r>
              <a:rPr lang="en-US" sz="2000" dirty="0">
                <a:solidFill>
                  <a:srgbClr val="DBE5F1"/>
                </a:solidFill>
              </a:rPr>
              <a:t>Summary statistics can hide the story that a picture reveals instantly</a:t>
            </a:r>
            <a:endParaRPr lang="en-US" sz="2000" dirty="0"/>
          </a:p>
        </p:txBody>
      </p:sp>
      <p:sp>
        <p:nvSpPr>
          <p:cNvPr id="25" name="Slide Number Placeholder 0"/>
          <p:cNvSpPr>
            <a:spLocks noGrp="1"/>
          </p:cNvSpPr>
          <p:nvPr>
            <p:ph type="sldNum" sz="quarter" idx="4294967295"/>
          </p:nvPr>
        </p:nvSpPr>
        <p:spPr>
          <a:xfrm>
            <a:off x="11247120" y="6035040"/>
            <a:ext cx="685800" cy="822960"/>
          </a:xfrm>
          <a:prstGeom prst="rect">
            <a:avLst/>
          </a:prstGeom>
          <a:extLst>
            <a:ext uri="{C572A759-6A51-4108-AA02-DFA0A04FC94B}">
              <ma14:wrappingTextBoxFlag xmlns:ma14="http://schemas.microsoft.com/office/mac/drawingml/2011/main" xmlns="" val="0"/>
            </a:ext>
          </a:extLst>
        </p:spPr>
        <p:txBody>
          <a:bodyPr anchor="ctr"/>
          <a:lstStyle>
            <a:lvl1pPr>
              <a:defRPr sz="1200">
                <a:solidFill>
                  <a:srgbClr val="FFFFFF"/>
                </a:solidFill>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3"/>
          <p:cNvSpPr>
            <a:spLocks noGrp="1"/>
          </p:cNvSpPr>
          <p:nvPr>
            <p:ph type="title" idx="103" hasCustomPrompt="1"/>
          </p:nvPr>
        </p:nvSpPr>
        <p:spPr>
          <a:xfrm>
            <a:off x="548640" y="182880"/>
            <a:ext cx="11094415" cy="914400"/>
          </a:xfrm>
          <a:prstGeom prst="rect">
            <a:avLst/>
          </a:prstGeom>
          <a:noFill/>
          <a:ln/>
        </p:spPr>
        <p:txBody>
          <a:bodyPr wrap="square" lIns="0" tIns="0" rIns="0" bIns="0" rtlCol="0" anchor="b"/>
          <a:lstStyle/>
          <a:p>
            <a:pPr marL="0" indent="0" algn="l">
              <a:buNone/>
            </a:pPr>
            <a:r>
              <a:rPr lang="en-US" sz="3600" dirty="0">
                <a:solidFill>
                  <a:schemeClr val="tx2"/>
                </a:solidFill>
                <a:latin typeface="Calibri" pitchFamily="34" charset="0"/>
                <a:ea typeface="Calibri" pitchFamily="34" charset="-122"/>
                <a:cs typeface="Calibri" pitchFamily="34" charset="-120"/>
              </a:rPr>
              <a:t>Two jobs of a chart: explore vs. explain</a:t>
            </a:r>
            <a:endParaRPr lang="en-US" sz="3600" dirty="0"/>
          </a:p>
        </p:txBody>
      </p:sp>
      <p:sp>
        <p:nvSpPr>
          <p:cNvPr id="3" name="card"/>
          <p:cNvSpPr/>
          <p:nvPr/>
        </p:nvSpPr>
        <p:spPr>
          <a:xfrm>
            <a:off x="548640" y="1463040"/>
            <a:ext cx="5364328" cy="4800600"/>
          </a:xfrm>
          <a:prstGeom prst="roundRect">
            <a:avLst>
              <a:gd name="adj" fmla="val 2286"/>
            </a:avLst>
          </a:prstGeom>
          <a:solidFill>
            <a:schemeClr val="bg2"/>
          </a:solidFill>
          <a:ln/>
        </p:spPr>
        <p:txBody>
          <a:bodyPr/>
          <a:lstStyle/>
          <a:p>
            <a:endParaRPr lang="en-US"/>
          </a:p>
        </p:txBody>
      </p:sp>
      <p:sp>
        <p:nvSpPr>
          <p:cNvPr id="4" name="icon-circle"/>
          <p:cNvSpPr/>
          <p:nvPr/>
        </p:nvSpPr>
        <p:spPr>
          <a:xfrm>
            <a:off x="822960" y="1719072"/>
            <a:ext cx="566928" cy="566928"/>
          </a:xfrm>
          <a:prstGeom prst="ellipse">
            <a:avLst/>
          </a:prstGeom>
          <a:solidFill>
            <a:schemeClr val="accent1"/>
          </a:solidFill>
          <a:ln/>
        </p:spPr>
        <p:txBody>
          <a:bodyPr/>
          <a:lstStyle/>
          <a:p>
            <a:endParaRPr lang="en-US"/>
          </a:p>
        </p:txBody>
      </p:sp>
      <p:pic>
        <p:nvPicPr>
          <p:cNvPr id="5" name="Image 0" descr="MagnifyingGlassChart icon"/>
          <p:cNvPicPr>
            <a:picLocks noChangeAspect="1"/>
          </p:cNvPicPr>
          <p:nvPr/>
        </p:nvPicPr>
        <p:blipFill>
          <a:blip r:embed="rId3"/>
          <a:stretch>
            <a:fillRect/>
          </a:stretch>
        </p:blipFill>
        <p:spPr>
          <a:xfrm>
            <a:off x="959023" y="1855135"/>
            <a:ext cx="294803" cy="294803"/>
          </a:xfrm>
          <a:prstGeom prst="rect">
            <a:avLst/>
          </a:prstGeom>
        </p:spPr>
      </p:pic>
      <p:sp>
        <p:nvSpPr>
          <p:cNvPr id="6" name="Text 3"/>
          <p:cNvSpPr txBox="1"/>
          <p:nvPr/>
        </p:nvSpPr>
        <p:spPr>
          <a:xfrm>
            <a:off x="1554480" y="1719072"/>
            <a:ext cx="4084168" cy="566928"/>
          </a:xfrm>
          <a:prstGeom prst="rect">
            <a:avLst/>
          </a:prstGeom>
          <a:noFill/>
          <a:ln/>
        </p:spPr>
        <p:txBody>
          <a:bodyPr wrap="square" lIns="0" tIns="0" rIns="0" bIns="0" rtlCol="0" anchor="ctr"/>
          <a:lstStyle/>
          <a:p>
            <a:pPr marL="0" indent="0">
              <a:buNone/>
            </a:pPr>
            <a:r>
              <a:rPr lang="en-US" sz="2000" b="1" dirty="0">
                <a:solidFill>
                  <a:schemeClr val="tx2"/>
                </a:solidFill>
                <a:latin typeface="Calibri" pitchFamily="34" charset="0"/>
                <a:ea typeface="Calibri" pitchFamily="34" charset="-122"/>
                <a:cs typeface="Calibri" pitchFamily="34" charset="-120"/>
              </a:rPr>
              <a:t>Exploratory (for you)</a:t>
            </a:r>
            <a:endParaRPr lang="en-US" sz="2000" dirty="0"/>
          </a:p>
        </p:txBody>
      </p:sp>
      <p:sp>
        <p:nvSpPr>
          <p:cNvPr id="7" name="Text 4"/>
          <p:cNvSpPr txBox="1"/>
          <p:nvPr/>
        </p:nvSpPr>
        <p:spPr>
          <a:xfrm>
            <a:off x="822960" y="2468880"/>
            <a:ext cx="4861408" cy="3657600"/>
          </a:xfrm>
          <a:prstGeom prst="rect">
            <a:avLst/>
          </a:prstGeom>
          <a:noFill/>
          <a:ln/>
        </p:spPr>
        <p:txBody>
          <a:bodyPr wrap="square" lIns="0" tIns="0" rIns="0" bIns="0" rtlCol="0" anchor="t"/>
          <a:lstStyle/>
          <a:p>
            <a:pPr marL="254000" indent="-254000">
              <a:spcAft>
                <a:spcPts val="800"/>
              </a:spcAft>
              <a:buClr>
                <a:schemeClr val="accent2"/>
              </a:buClr>
              <a:buSzPct val="85000"/>
              <a:buFont typeface="Arial"/>
              <a:buChar char="□"/>
            </a:pPr>
            <a:r>
              <a:rPr lang="en-US" sz="1800" dirty="0">
                <a:solidFill>
                  <a:schemeClr val="tx1"/>
                </a:solidFill>
              </a:rPr>
              <a:t>Goal: discover patterns, outliers, errors</a:t>
            </a:r>
            <a:endParaRPr lang="en-US" sz="1800" dirty="0"/>
          </a:p>
          <a:p>
            <a:pPr marL="254000" indent="-254000">
              <a:spcAft>
                <a:spcPts val="800"/>
              </a:spcAft>
              <a:buClr>
                <a:schemeClr val="accent2"/>
              </a:buClr>
              <a:buSzPct val="85000"/>
              <a:buFont typeface="Arial"/>
              <a:buChar char="□"/>
            </a:pPr>
            <a:r>
              <a:rPr lang="en-US" sz="1800" dirty="0">
                <a:solidFill>
                  <a:schemeClr val="tx1"/>
                </a:solidFill>
              </a:rPr>
              <a:t>Many quick charts, rough styling</a:t>
            </a:r>
            <a:endParaRPr lang="en-US" sz="1800" dirty="0"/>
          </a:p>
          <a:p>
            <a:pPr marL="254000" indent="-254000">
              <a:spcAft>
                <a:spcPts val="800"/>
              </a:spcAft>
              <a:buClr>
                <a:schemeClr val="accent2"/>
              </a:buClr>
              <a:buSzPct val="85000"/>
              <a:buFont typeface="Arial"/>
              <a:buChar char="□"/>
            </a:pPr>
            <a:r>
              <a:rPr lang="en-US" sz="1800" dirty="0">
                <a:solidFill>
                  <a:schemeClr val="tx1"/>
                </a:solidFill>
              </a:rPr>
              <a:t>Audience: the analyst</a:t>
            </a:r>
            <a:endParaRPr lang="en-US" sz="1800" dirty="0"/>
          </a:p>
          <a:p>
            <a:pPr marL="254000" indent="-254000">
              <a:spcAft>
                <a:spcPts val="800"/>
              </a:spcAft>
              <a:buClr>
                <a:schemeClr val="accent2"/>
              </a:buClr>
              <a:buSzPct val="85000"/>
              <a:buFont typeface="Arial"/>
              <a:buChar char="□"/>
            </a:pPr>
            <a:r>
              <a:rPr lang="en-US" sz="1800" dirty="0">
                <a:solidFill>
                  <a:schemeClr val="tx1"/>
                </a:solidFill>
              </a:rPr>
              <a:t>Tools: pandas .plot, Seaborn, Power BI drafts</a:t>
            </a:r>
            <a:endParaRPr lang="en-US" sz="1800" dirty="0"/>
          </a:p>
          <a:p>
            <a:pPr marL="254000" indent="-254000">
              <a:spcAft>
                <a:spcPts val="800"/>
              </a:spcAft>
              <a:buClr>
                <a:schemeClr val="accent2"/>
              </a:buClr>
              <a:buSzPct val="85000"/>
              <a:buFont typeface="Arial"/>
              <a:buChar char="□"/>
            </a:pPr>
            <a:r>
              <a:rPr lang="en-US" sz="1800" dirty="0">
                <a:solidFill>
                  <a:schemeClr val="tx1"/>
                </a:solidFill>
              </a:rPr>
              <a:t>Question: "What is in this data?"</a:t>
            </a:r>
            <a:endParaRPr lang="en-US" sz="1800" dirty="0"/>
          </a:p>
        </p:txBody>
      </p:sp>
      <p:sp>
        <p:nvSpPr>
          <p:cNvPr id="8" name="card"/>
          <p:cNvSpPr/>
          <p:nvPr/>
        </p:nvSpPr>
        <p:spPr>
          <a:xfrm>
            <a:off x="6278728" y="1463040"/>
            <a:ext cx="5364328" cy="4800600"/>
          </a:xfrm>
          <a:prstGeom prst="roundRect">
            <a:avLst>
              <a:gd name="adj" fmla="val 2286"/>
            </a:avLst>
          </a:prstGeom>
          <a:solidFill>
            <a:schemeClr val="bg2"/>
          </a:solidFill>
          <a:ln/>
        </p:spPr>
        <p:txBody>
          <a:bodyPr/>
          <a:lstStyle/>
          <a:p>
            <a:endParaRPr lang="en-US"/>
          </a:p>
        </p:txBody>
      </p:sp>
      <p:sp>
        <p:nvSpPr>
          <p:cNvPr id="9" name="icon-circle"/>
          <p:cNvSpPr/>
          <p:nvPr/>
        </p:nvSpPr>
        <p:spPr>
          <a:xfrm>
            <a:off x="6553048" y="1719072"/>
            <a:ext cx="566928" cy="566928"/>
          </a:xfrm>
          <a:prstGeom prst="ellipse">
            <a:avLst/>
          </a:prstGeom>
          <a:solidFill>
            <a:schemeClr val="accent6"/>
          </a:solidFill>
          <a:ln/>
        </p:spPr>
        <p:txBody>
          <a:bodyPr/>
          <a:lstStyle/>
          <a:p>
            <a:endParaRPr lang="en-US"/>
          </a:p>
        </p:txBody>
      </p:sp>
      <p:pic>
        <p:nvPicPr>
          <p:cNvPr id="10" name="Image 1" descr="Bullseye icon"/>
          <p:cNvPicPr>
            <a:picLocks noChangeAspect="1"/>
          </p:cNvPicPr>
          <p:nvPr/>
        </p:nvPicPr>
        <p:blipFill>
          <a:blip r:embed="rId4"/>
          <a:stretch>
            <a:fillRect/>
          </a:stretch>
        </p:blipFill>
        <p:spPr>
          <a:xfrm>
            <a:off x="6689110" y="1855135"/>
            <a:ext cx="294803" cy="294803"/>
          </a:xfrm>
          <a:prstGeom prst="rect">
            <a:avLst/>
          </a:prstGeom>
        </p:spPr>
      </p:pic>
      <p:sp>
        <p:nvSpPr>
          <p:cNvPr id="11" name="Text 7"/>
          <p:cNvSpPr txBox="1"/>
          <p:nvPr/>
        </p:nvSpPr>
        <p:spPr>
          <a:xfrm>
            <a:off x="7284568" y="1719072"/>
            <a:ext cx="4084168" cy="566928"/>
          </a:xfrm>
          <a:prstGeom prst="rect">
            <a:avLst/>
          </a:prstGeom>
          <a:noFill/>
          <a:ln/>
        </p:spPr>
        <p:txBody>
          <a:bodyPr wrap="square" lIns="0" tIns="0" rIns="0" bIns="0" rtlCol="0" anchor="ctr"/>
          <a:lstStyle/>
          <a:p>
            <a:pPr marL="0" indent="0">
              <a:buNone/>
            </a:pPr>
            <a:r>
              <a:rPr lang="en-US" sz="2000" b="1" dirty="0">
                <a:solidFill>
                  <a:schemeClr val="tx2"/>
                </a:solidFill>
                <a:latin typeface="Calibri" pitchFamily="34" charset="0"/>
                <a:ea typeface="Calibri" pitchFamily="34" charset="-122"/>
                <a:cs typeface="Calibri" pitchFamily="34" charset="-120"/>
              </a:rPr>
              <a:t>Explanatory (for others)</a:t>
            </a:r>
            <a:endParaRPr lang="en-US" sz="2000" dirty="0"/>
          </a:p>
        </p:txBody>
      </p:sp>
      <p:sp>
        <p:nvSpPr>
          <p:cNvPr id="12" name="Text 8"/>
          <p:cNvSpPr txBox="1"/>
          <p:nvPr/>
        </p:nvSpPr>
        <p:spPr>
          <a:xfrm>
            <a:off x="6553048" y="2468880"/>
            <a:ext cx="4861408" cy="3657600"/>
          </a:xfrm>
          <a:prstGeom prst="rect">
            <a:avLst/>
          </a:prstGeom>
          <a:noFill/>
          <a:ln/>
        </p:spPr>
        <p:txBody>
          <a:bodyPr wrap="square" lIns="0" tIns="0" rIns="0" bIns="0" rtlCol="0" anchor="t"/>
          <a:lstStyle/>
          <a:p>
            <a:pPr marL="254000" indent="-254000">
              <a:spcAft>
                <a:spcPts val="800"/>
              </a:spcAft>
              <a:buClr>
                <a:schemeClr val="accent2"/>
              </a:buClr>
              <a:buSzPct val="85000"/>
              <a:buFont typeface="Arial"/>
              <a:buChar char="□"/>
            </a:pPr>
            <a:r>
              <a:rPr lang="en-US" sz="1800" dirty="0">
                <a:solidFill>
                  <a:schemeClr val="tx1"/>
                </a:solidFill>
              </a:rPr>
              <a:t>Goal: communicate one clear message</a:t>
            </a:r>
            <a:endParaRPr lang="en-US" sz="1800" dirty="0"/>
          </a:p>
          <a:p>
            <a:pPr marL="254000" indent="-254000">
              <a:spcAft>
                <a:spcPts val="800"/>
              </a:spcAft>
              <a:buClr>
                <a:schemeClr val="accent2"/>
              </a:buClr>
              <a:buSzPct val="85000"/>
              <a:buFont typeface="Arial"/>
              <a:buChar char="□"/>
            </a:pPr>
            <a:r>
              <a:rPr lang="en-US" sz="1800" dirty="0">
                <a:solidFill>
                  <a:schemeClr val="tx1"/>
                </a:solidFill>
              </a:rPr>
              <a:t>Few polished charts, deliberate design</a:t>
            </a:r>
            <a:endParaRPr lang="en-US" sz="1800" dirty="0"/>
          </a:p>
          <a:p>
            <a:pPr marL="254000" indent="-254000">
              <a:spcAft>
                <a:spcPts val="800"/>
              </a:spcAft>
              <a:buClr>
                <a:schemeClr val="accent2"/>
              </a:buClr>
              <a:buSzPct val="85000"/>
              <a:buFont typeface="Arial"/>
              <a:buChar char="□"/>
            </a:pPr>
            <a:r>
              <a:rPr lang="en-US" sz="1800" dirty="0">
                <a:solidFill>
                  <a:schemeClr val="tx1"/>
                </a:solidFill>
              </a:rPr>
              <a:t>Audience: managers, public, decision makers</a:t>
            </a:r>
            <a:endParaRPr lang="en-US" sz="1800" dirty="0"/>
          </a:p>
          <a:p>
            <a:pPr marL="254000" indent="-254000">
              <a:spcAft>
                <a:spcPts val="800"/>
              </a:spcAft>
              <a:buClr>
                <a:schemeClr val="accent2"/>
              </a:buClr>
              <a:buSzPct val="85000"/>
              <a:buFont typeface="Arial"/>
              <a:buChar char="□"/>
            </a:pPr>
            <a:r>
              <a:rPr lang="en-US" sz="1800" dirty="0">
                <a:solidFill>
                  <a:schemeClr val="tx1"/>
                </a:solidFill>
              </a:rPr>
              <a:t>Tools: Matplotlib with annotations, Plotly, dashboards</a:t>
            </a:r>
            <a:endParaRPr lang="en-US" sz="1800" dirty="0"/>
          </a:p>
          <a:p>
            <a:pPr marL="254000" indent="-254000">
              <a:spcAft>
                <a:spcPts val="800"/>
              </a:spcAft>
              <a:buClr>
                <a:schemeClr val="accent2"/>
              </a:buClr>
              <a:buSzPct val="85000"/>
              <a:buFont typeface="Arial"/>
              <a:buChar char="□"/>
            </a:pPr>
            <a:r>
              <a:rPr lang="en-US" sz="1800" dirty="0">
                <a:solidFill>
                  <a:schemeClr val="tx1"/>
                </a:solidFill>
              </a:rPr>
              <a:t>Question: "What should they know or do?"</a:t>
            </a:r>
            <a:endParaRPr lang="en-US" sz="1800" dirty="0"/>
          </a:p>
        </p:txBody>
      </p:sp>
      <p:sp>
        <p:nvSpPr>
          <p:cNvPr id="25" name="Slide Number Placeholder 0"/>
          <p:cNvSpPr>
            <a:spLocks noGrp="1"/>
          </p:cNvSpPr>
          <p:nvPr>
            <p:ph type="sldNum" sz="quarter" idx="4294967295"/>
          </p:nvPr>
        </p:nvSpPr>
        <p:spPr>
          <a:xfrm>
            <a:off x="0" y="1161288"/>
            <a:ext cx="502920" cy="18288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FFFFFF"/>
                </a:solidFill>
              </a:defRPr>
            </a:lvl1pPr>
          </a:lstStyle>
          <a:p>
            <a:pPr algn="ctr"/>
            <a:fld id="{F7021451-1387-4CA6-816F-3879F97B5CBC}" type="slidenum">
              <a:rPr lang="en-US" b="1"/>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3"/>
          <p:cNvSpPr>
            <a:spLocks noGrp="1"/>
          </p:cNvSpPr>
          <p:nvPr>
            <p:ph type="title" idx="103" hasCustomPrompt="1"/>
          </p:nvPr>
        </p:nvSpPr>
        <p:spPr>
          <a:xfrm>
            <a:off x="548640" y="182880"/>
            <a:ext cx="11094415" cy="914400"/>
          </a:xfrm>
          <a:prstGeom prst="rect">
            <a:avLst/>
          </a:prstGeom>
          <a:noFill/>
          <a:ln/>
        </p:spPr>
        <p:txBody>
          <a:bodyPr wrap="square" lIns="0" tIns="0" rIns="0" bIns="0" rtlCol="0" anchor="b"/>
          <a:lstStyle/>
          <a:p>
            <a:pPr marL="0" indent="0" algn="l">
              <a:buNone/>
            </a:pPr>
            <a:r>
              <a:rPr lang="en-US" sz="3600" dirty="0">
                <a:solidFill>
                  <a:schemeClr val="tx2"/>
                </a:solidFill>
                <a:latin typeface="Calibri" pitchFamily="34" charset="0"/>
                <a:ea typeface="Calibri" pitchFamily="34" charset="-122"/>
                <a:cs typeface="Calibri" pitchFamily="34" charset="-120"/>
              </a:rPr>
              <a:t>How we see: pre-attentive attributes</a:t>
            </a:r>
            <a:endParaRPr lang="en-US" sz="3600" dirty="0"/>
          </a:p>
        </p:txBody>
      </p:sp>
      <p:sp>
        <p:nvSpPr>
          <p:cNvPr id="3" name="Text 1"/>
          <p:cNvSpPr txBox="1"/>
          <p:nvPr/>
        </p:nvSpPr>
        <p:spPr>
          <a:xfrm>
            <a:off x="548640" y="1417320"/>
            <a:ext cx="11094415" cy="502920"/>
          </a:xfrm>
          <a:prstGeom prst="rect">
            <a:avLst/>
          </a:prstGeom>
          <a:noFill/>
          <a:ln/>
        </p:spPr>
        <p:txBody>
          <a:bodyPr wrap="square" lIns="0" tIns="0" rIns="0" bIns="0" rtlCol="0" anchor="t"/>
          <a:lstStyle/>
          <a:p>
            <a:pPr marL="0" indent="0">
              <a:buNone/>
            </a:pPr>
            <a:r>
              <a:rPr lang="en-US" sz="1700" dirty="0">
                <a:solidFill>
                  <a:schemeClr val="tx2"/>
                </a:solidFill>
              </a:rPr>
              <a:t>The brain detects these in under 250 ms, before conscious attention. Use them to make the message pop.</a:t>
            </a:r>
            <a:endParaRPr lang="en-US" sz="1700" dirty="0"/>
          </a:p>
        </p:txBody>
      </p:sp>
      <p:sp>
        <p:nvSpPr>
          <p:cNvPr id="4" name="card"/>
          <p:cNvSpPr/>
          <p:nvPr/>
        </p:nvSpPr>
        <p:spPr>
          <a:xfrm>
            <a:off x="548640" y="2011680"/>
            <a:ext cx="2567864" cy="1988820"/>
          </a:xfrm>
          <a:prstGeom prst="roundRect">
            <a:avLst>
              <a:gd name="adj" fmla="val 5517"/>
            </a:avLst>
          </a:prstGeom>
          <a:solidFill>
            <a:schemeClr val="bg2"/>
          </a:solidFill>
          <a:ln/>
        </p:spPr>
        <p:txBody>
          <a:bodyPr/>
          <a:lstStyle/>
          <a:p>
            <a:endParaRPr lang="en-US"/>
          </a:p>
        </p:txBody>
      </p:sp>
      <p:sp>
        <p:nvSpPr>
          <p:cNvPr id="5" name="icon-circle"/>
          <p:cNvSpPr/>
          <p:nvPr/>
        </p:nvSpPr>
        <p:spPr>
          <a:xfrm>
            <a:off x="822960" y="2286000"/>
            <a:ext cx="566928" cy="566928"/>
          </a:xfrm>
          <a:prstGeom prst="ellipse">
            <a:avLst/>
          </a:prstGeom>
          <a:solidFill>
            <a:schemeClr val="accent1"/>
          </a:solidFill>
          <a:ln/>
        </p:spPr>
        <p:txBody>
          <a:bodyPr/>
          <a:lstStyle/>
          <a:p>
            <a:endParaRPr lang="en-US"/>
          </a:p>
        </p:txBody>
      </p:sp>
      <p:pic>
        <p:nvPicPr>
          <p:cNvPr id="6" name="Image 0" descr="RulerCombined icon"/>
          <p:cNvPicPr>
            <a:picLocks noChangeAspect="1"/>
          </p:cNvPicPr>
          <p:nvPr/>
        </p:nvPicPr>
        <p:blipFill>
          <a:blip r:embed="rId3"/>
          <a:stretch>
            <a:fillRect/>
          </a:stretch>
        </p:blipFill>
        <p:spPr>
          <a:xfrm>
            <a:off x="959023" y="2422063"/>
            <a:ext cx="294803" cy="294803"/>
          </a:xfrm>
          <a:prstGeom prst="rect">
            <a:avLst/>
          </a:prstGeom>
        </p:spPr>
      </p:pic>
      <p:sp>
        <p:nvSpPr>
          <p:cNvPr id="7" name="Text 4"/>
          <p:cNvSpPr txBox="1"/>
          <p:nvPr/>
        </p:nvSpPr>
        <p:spPr>
          <a:xfrm>
            <a:off x="822960" y="2971800"/>
            <a:ext cx="2019224" cy="411480"/>
          </a:xfrm>
          <a:prstGeom prst="rect">
            <a:avLst/>
          </a:prstGeom>
          <a:noFill/>
          <a:ln/>
        </p:spPr>
        <p:txBody>
          <a:bodyPr wrap="square" lIns="0" tIns="0" rIns="0" bIns="0" rtlCol="0" anchor="t"/>
          <a:lstStyle/>
          <a:p>
            <a:pPr marL="0" indent="0">
              <a:buNone/>
            </a:pPr>
            <a:r>
              <a:rPr lang="en-US" sz="1800" b="1" dirty="0">
                <a:solidFill>
                  <a:schemeClr val="tx2"/>
                </a:solidFill>
              </a:rPr>
              <a:t>Position</a:t>
            </a:r>
            <a:endParaRPr lang="en-US" sz="1800" dirty="0"/>
          </a:p>
        </p:txBody>
      </p:sp>
      <p:sp>
        <p:nvSpPr>
          <p:cNvPr id="8" name="Text 5"/>
          <p:cNvSpPr txBox="1"/>
          <p:nvPr/>
        </p:nvSpPr>
        <p:spPr>
          <a:xfrm>
            <a:off x="822959" y="3429000"/>
            <a:ext cx="2170964" cy="480060"/>
          </a:xfrm>
          <a:prstGeom prst="rect">
            <a:avLst/>
          </a:prstGeom>
          <a:noFill/>
          <a:ln/>
        </p:spPr>
        <p:txBody>
          <a:bodyPr wrap="square" lIns="0" tIns="0" rIns="0" bIns="0" rtlCol="0" anchor="t"/>
          <a:lstStyle/>
          <a:p>
            <a:pPr marL="0" indent="0">
              <a:buNone/>
            </a:pPr>
            <a:r>
              <a:rPr lang="en-US" sz="1500" dirty="0">
                <a:solidFill>
                  <a:schemeClr val="tx1"/>
                </a:solidFill>
              </a:rPr>
              <a:t>Most accurate. Basis of bar, line and scatter charts.</a:t>
            </a:r>
            <a:endParaRPr lang="en-US" sz="1500" dirty="0"/>
          </a:p>
        </p:txBody>
      </p:sp>
      <p:sp>
        <p:nvSpPr>
          <p:cNvPr id="9" name="card"/>
          <p:cNvSpPr/>
          <p:nvPr/>
        </p:nvSpPr>
        <p:spPr>
          <a:xfrm>
            <a:off x="3390824" y="2011680"/>
            <a:ext cx="2567864" cy="1988820"/>
          </a:xfrm>
          <a:prstGeom prst="roundRect">
            <a:avLst>
              <a:gd name="adj" fmla="val 5517"/>
            </a:avLst>
          </a:prstGeom>
          <a:solidFill>
            <a:schemeClr val="bg2"/>
          </a:solidFill>
          <a:ln/>
        </p:spPr>
        <p:txBody>
          <a:bodyPr/>
          <a:lstStyle/>
          <a:p>
            <a:endParaRPr lang="en-US"/>
          </a:p>
        </p:txBody>
      </p:sp>
      <p:sp>
        <p:nvSpPr>
          <p:cNvPr id="10" name="icon-circle"/>
          <p:cNvSpPr/>
          <p:nvPr/>
        </p:nvSpPr>
        <p:spPr>
          <a:xfrm>
            <a:off x="3665144" y="2286000"/>
            <a:ext cx="566928" cy="566928"/>
          </a:xfrm>
          <a:prstGeom prst="ellipse">
            <a:avLst/>
          </a:prstGeom>
          <a:solidFill>
            <a:schemeClr val="accent1"/>
          </a:solidFill>
          <a:ln/>
        </p:spPr>
        <p:txBody>
          <a:bodyPr/>
          <a:lstStyle/>
          <a:p>
            <a:endParaRPr lang="en-US"/>
          </a:p>
        </p:txBody>
      </p:sp>
      <p:pic>
        <p:nvPicPr>
          <p:cNvPr id="11" name="Image 1" descr="ChartSimple icon"/>
          <p:cNvPicPr>
            <a:picLocks noChangeAspect="1"/>
          </p:cNvPicPr>
          <p:nvPr/>
        </p:nvPicPr>
        <p:blipFill>
          <a:blip r:embed="rId4"/>
          <a:stretch>
            <a:fillRect/>
          </a:stretch>
        </p:blipFill>
        <p:spPr>
          <a:xfrm>
            <a:off x="3801207" y="2422063"/>
            <a:ext cx="294803" cy="294803"/>
          </a:xfrm>
          <a:prstGeom prst="rect">
            <a:avLst/>
          </a:prstGeom>
        </p:spPr>
      </p:pic>
      <p:sp>
        <p:nvSpPr>
          <p:cNvPr id="12" name="Text 8"/>
          <p:cNvSpPr txBox="1"/>
          <p:nvPr/>
        </p:nvSpPr>
        <p:spPr>
          <a:xfrm>
            <a:off x="3665144" y="2971800"/>
            <a:ext cx="2019224" cy="411480"/>
          </a:xfrm>
          <a:prstGeom prst="rect">
            <a:avLst/>
          </a:prstGeom>
          <a:noFill/>
          <a:ln/>
        </p:spPr>
        <p:txBody>
          <a:bodyPr wrap="square" lIns="0" tIns="0" rIns="0" bIns="0" rtlCol="0" anchor="t"/>
          <a:lstStyle/>
          <a:p>
            <a:pPr marL="0" indent="0">
              <a:buNone/>
            </a:pPr>
            <a:r>
              <a:rPr lang="en-US" sz="1800" b="1" dirty="0">
                <a:solidFill>
                  <a:schemeClr val="tx2"/>
                </a:solidFill>
              </a:rPr>
              <a:t>Length</a:t>
            </a:r>
            <a:endParaRPr lang="en-US" sz="1800" dirty="0"/>
          </a:p>
        </p:txBody>
      </p:sp>
      <p:sp>
        <p:nvSpPr>
          <p:cNvPr id="13" name="Text 9"/>
          <p:cNvSpPr txBox="1"/>
          <p:nvPr/>
        </p:nvSpPr>
        <p:spPr>
          <a:xfrm>
            <a:off x="3665144" y="3429000"/>
            <a:ext cx="2019224" cy="480060"/>
          </a:xfrm>
          <a:prstGeom prst="rect">
            <a:avLst/>
          </a:prstGeom>
          <a:noFill/>
          <a:ln/>
        </p:spPr>
        <p:txBody>
          <a:bodyPr wrap="square" lIns="0" tIns="0" rIns="0" bIns="0" rtlCol="0" anchor="t"/>
          <a:lstStyle/>
          <a:p>
            <a:pPr marL="0" indent="0">
              <a:buNone/>
            </a:pPr>
            <a:r>
              <a:rPr lang="en-US" sz="1500" dirty="0">
                <a:solidFill>
                  <a:schemeClr val="tx1"/>
                </a:solidFill>
              </a:rPr>
              <a:t>Bars must start at zero to be honest.</a:t>
            </a:r>
            <a:endParaRPr lang="en-US" sz="1500" dirty="0"/>
          </a:p>
        </p:txBody>
      </p:sp>
      <p:sp>
        <p:nvSpPr>
          <p:cNvPr id="14" name="card"/>
          <p:cNvSpPr/>
          <p:nvPr/>
        </p:nvSpPr>
        <p:spPr>
          <a:xfrm>
            <a:off x="6233008" y="2011680"/>
            <a:ext cx="2567864" cy="1988820"/>
          </a:xfrm>
          <a:prstGeom prst="roundRect">
            <a:avLst>
              <a:gd name="adj" fmla="val 5517"/>
            </a:avLst>
          </a:prstGeom>
          <a:solidFill>
            <a:schemeClr val="bg2"/>
          </a:solidFill>
          <a:ln/>
        </p:spPr>
        <p:txBody>
          <a:bodyPr/>
          <a:lstStyle/>
          <a:p>
            <a:endParaRPr lang="en-US"/>
          </a:p>
        </p:txBody>
      </p:sp>
      <p:sp>
        <p:nvSpPr>
          <p:cNvPr id="15" name="icon-circle"/>
          <p:cNvSpPr/>
          <p:nvPr/>
        </p:nvSpPr>
        <p:spPr>
          <a:xfrm>
            <a:off x="6507328" y="2286000"/>
            <a:ext cx="566928" cy="566928"/>
          </a:xfrm>
          <a:prstGeom prst="ellipse">
            <a:avLst/>
          </a:prstGeom>
          <a:solidFill>
            <a:schemeClr val="accent1"/>
          </a:solidFill>
          <a:ln/>
        </p:spPr>
        <p:txBody>
          <a:bodyPr/>
          <a:lstStyle/>
          <a:p>
            <a:endParaRPr lang="en-US"/>
          </a:p>
        </p:txBody>
      </p:sp>
      <p:pic>
        <p:nvPicPr>
          <p:cNvPr id="16" name="Image 2" descr="Palette icon"/>
          <p:cNvPicPr>
            <a:picLocks noChangeAspect="1"/>
          </p:cNvPicPr>
          <p:nvPr/>
        </p:nvPicPr>
        <p:blipFill>
          <a:blip r:embed="rId5"/>
          <a:stretch>
            <a:fillRect/>
          </a:stretch>
        </p:blipFill>
        <p:spPr>
          <a:xfrm>
            <a:off x="6643390" y="2422063"/>
            <a:ext cx="294803" cy="294803"/>
          </a:xfrm>
          <a:prstGeom prst="rect">
            <a:avLst/>
          </a:prstGeom>
        </p:spPr>
      </p:pic>
      <p:sp>
        <p:nvSpPr>
          <p:cNvPr id="17" name="Text 12"/>
          <p:cNvSpPr txBox="1"/>
          <p:nvPr/>
        </p:nvSpPr>
        <p:spPr>
          <a:xfrm>
            <a:off x="6507328" y="2971800"/>
            <a:ext cx="2019224" cy="411480"/>
          </a:xfrm>
          <a:prstGeom prst="rect">
            <a:avLst/>
          </a:prstGeom>
          <a:noFill/>
          <a:ln/>
        </p:spPr>
        <p:txBody>
          <a:bodyPr wrap="square" lIns="0" tIns="0" rIns="0" bIns="0" rtlCol="0" anchor="t"/>
          <a:lstStyle/>
          <a:p>
            <a:pPr marL="0" indent="0">
              <a:buNone/>
            </a:pPr>
            <a:r>
              <a:rPr lang="en-US" sz="1800" b="1" dirty="0">
                <a:solidFill>
                  <a:schemeClr val="tx2"/>
                </a:solidFill>
              </a:rPr>
              <a:t>Colour hue</a:t>
            </a:r>
            <a:endParaRPr lang="en-US" sz="1800" dirty="0"/>
          </a:p>
        </p:txBody>
      </p:sp>
      <p:sp>
        <p:nvSpPr>
          <p:cNvPr id="18" name="Text 13"/>
          <p:cNvSpPr txBox="1"/>
          <p:nvPr/>
        </p:nvSpPr>
        <p:spPr>
          <a:xfrm>
            <a:off x="6507328" y="3429000"/>
            <a:ext cx="2019224" cy="480060"/>
          </a:xfrm>
          <a:prstGeom prst="rect">
            <a:avLst/>
          </a:prstGeom>
          <a:noFill/>
          <a:ln/>
        </p:spPr>
        <p:txBody>
          <a:bodyPr wrap="square" lIns="0" tIns="0" rIns="0" bIns="0" rtlCol="0" anchor="t"/>
          <a:lstStyle/>
          <a:p>
            <a:pPr marL="0" indent="0">
              <a:buNone/>
            </a:pPr>
            <a:r>
              <a:rPr lang="en-US" sz="1500" dirty="0">
                <a:solidFill>
                  <a:schemeClr val="tx1"/>
                </a:solidFill>
              </a:rPr>
              <a:t>For categories. Max 6–8 distinct hues.</a:t>
            </a:r>
            <a:endParaRPr lang="en-US" sz="1500" dirty="0"/>
          </a:p>
        </p:txBody>
      </p:sp>
      <p:sp>
        <p:nvSpPr>
          <p:cNvPr id="19" name="card"/>
          <p:cNvSpPr/>
          <p:nvPr/>
        </p:nvSpPr>
        <p:spPr>
          <a:xfrm>
            <a:off x="9075191" y="2011680"/>
            <a:ext cx="2567864" cy="1988820"/>
          </a:xfrm>
          <a:prstGeom prst="roundRect">
            <a:avLst>
              <a:gd name="adj" fmla="val 5517"/>
            </a:avLst>
          </a:prstGeom>
          <a:solidFill>
            <a:schemeClr val="bg2"/>
          </a:solidFill>
          <a:ln/>
        </p:spPr>
        <p:txBody>
          <a:bodyPr/>
          <a:lstStyle/>
          <a:p>
            <a:endParaRPr lang="en-US"/>
          </a:p>
        </p:txBody>
      </p:sp>
      <p:sp>
        <p:nvSpPr>
          <p:cNvPr id="20" name="icon-circle"/>
          <p:cNvSpPr/>
          <p:nvPr/>
        </p:nvSpPr>
        <p:spPr>
          <a:xfrm>
            <a:off x="9349511" y="2286000"/>
            <a:ext cx="566928" cy="566928"/>
          </a:xfrm>
          <a:prstGeom prst="ellipse">
            <a:avLst/>
          </a:prstGeom>
          <a:solidFill>
            <a:schemeClr val="accent1"/>
          </a:solidFill>
          <a:ln/>
        </p:spPr>
        <p:txBody>
          <a:bodyPr/>
          <a:lstStyle/>
          <a:p>
            <a:endParaRPr lang="en-US"/>
          </a:p>
        </p:txBody>
      </p:sp>
      <p:pic>
        <p:nvPicPr>
          <p:cNvPr id="21" name="Image 3" descr="ChartArea icon"/>
          <p:cNvPicPr>
            <a:picLocks noChangeAspect="1"/>
          </p:cNvPicPr>
          <p:nvPr/>
        </p:nvPicPr>
        <p:blipFill>
          <a:blip r:embed="rId6"/>
          <a:stretch>
            <a:fillRect/>
          </a:stretch>
        </p:blipFill>
        <p:spPr>
          <a:xfrm>
            <a:off x="9485574" y="2422063"/>
            <a:ext cx="294803" cy="294803"/>
          </a:xfrm>
          <a:prstGeom prst="rect">
            <a:avLst/>
          </a:prstGeom>
        </p:spPr>
      </p:pic>
      <p:sp>
        <p:nvSpPr>
          <p:cNvPr id="22" name="Text 16"/>
          <p:cNvSpPr txBox="1"/>
          <p:nvPr/>
        </p:nvSpPr>
        <p:spPr>
          <a:xfrm>
            <a:off x="9349511" y="2971800"/>
            <a:ext cx="2019224" cy="411480"/>
          </a:xfrm>
          <a:prstGeom prst="rect">
            <a:avLst/>
          </a:prstGeom>
          <a:noFill/>
          <a:ln/>
        </p:spPr>
        <p:txBody>
          <a:bodyPr wrap="square" lIns="0" tIns="0" rIns="0" bIns="0" rtlCol="0" anchor="t"/>
          <a:lstStyle/>
          <a:p>
            <a:pPr marL="0" indent="0">
              <a:buNone/>
            </a:pPr>
            <a:r>
              <a:rPr lang="en-US" sz="1800" b="1" dirty="0">
                <a:solidFill>
                  <a:schemeClr val="tx2"/>
                </a:solidFill>
              </a:rPr>
              <a:t>Intensity</a:t>
            </a:r>
            <a:endParaRPr lang="en-US" sz="1800" dirty="0"/>
          </a:p>
        </p:txBody>
      </p:sp>
      <p:sp>
        <p:nvSpPr>
          <p:cNvPr id="23" name="Text 17"/>
          <p:cNvSpPr txBox="1"/>
          <p:nvPr/>
        </p:nvSpPr>
        <p:spPr>
          <a:xfrm>
            <a:off x="9349511" y="3429000"/>
            <a:ext cx="2019224" cy="480060"/>
          </a:xfrm>
          <a:prstGeom prst="rect">
            <a:avLst/>
          </a:prstGeom>
          <a:noFill/>
          <a:ln/>
        </p:spPr>
        <p:txBody>
          <a:bodyPr wrap="square" lIns="0" tIns="0" rIns="0" bIns="0" rtlCol="0" anchor="t"/>
          <a:lstStyle/>
          <a:p>
            <a:pPr marL="0" indent="0">
              <a:buNone/>
            </a:pPr>
            <a:r>
              <a:rPr lang="en-US" sz="1500" dirty="0">
                <a:solidFill>
                  <a:schemeClr val="tx1"/>
                </a:solidFill>
              </a:rPr>
              <a:t>For ordered values (sequential palettes).</a:t>
            </a:r>
            <a:endParaRPr lang="en-US" sz="1500" dirty="0"/>
          </a:p>
        </p:txBody>
      </p:sp>
      <p:sp>
        <p:nvSpPr>
          <p:cNvPr id="24" name="card"/>
          <p:cNvSpPr/>
          <p:nvPr/>
        </p:nvSpPr>
        <p:spPr>
          <a:xfrm>
            <a:off x="548640" y="4274820"/>
            <a:ext cx="2567864" cy="1988820"/>
          </a:xfrm>
          <a:prstGeom prst="roundRect">
            <a:avLst>
              <a:gd name="adj" fmla="val 5517"/>
            </a:avLst>
          </a:prstGeom>
          <a:solidFill>
            <a:schemeClr val="bg2"/>
          </a:solidFill>
          <a:ln/>
        </p:spPr>
        <p:txBody>
          <a:bodyPr/>
          <a:lstStyle/>
          <a:p>
            <a:endParaRPr lang="en-US"/>
          </a:p>
        </p:txBody>
      </p:sp>
      <p:sp>
        <p:nvSpPr>
          <p:cNvPr id="25" name="icon-circle"/>
          <p:cNvSpPr/>
          <p:nvPr/>
        </p:nvSpPr>
        <p:spPr>
          <a:xfrm>
            <a:off x="822960" y="4549140"/>
            <a:ext cx="566928" cy="566928"/>
          </a:xfrm>
          <a:prstGeom prst="ellipse">
            <a:avLst/>
          </a:prstGeom>
          <a:solidFill>
            <a:schemeClr val="accent1"/>
          </a:solidFill>
          <a:ln/>
        </p:spPr>
        <p:txBody>
          <a:bodyPr/>
          <a:lstStyle/>
          <a:p>
            <a:endParaRPr lang="en-US"/>
          </a:p>
        </p:txBody>
      </p:sp>
      <p:pic>
        <p:nvPicPr>
          <p:cNvPr id="26" name="Image 4" descr="CircleCheck icon"/>
          <p:cNvPicPr>
            <a:picLocks noChangeAspect="1"/>
          </p:cNvPicPr>
          <p:nvPr/>
        </p:nvPicPr>
        <p:blipFill>
          <a:blip r:embed="rId7"/>
          <a:stretch>
            <a:fillRect/>
          </a:stretch>
        </p:blipFill>
        <p:spPr>
          <a:xfrm>
            <a:off x="959023" y="4685203"/>
            <a:ext cx="294803" cy="294803"/>
          </a:xfrm>
          <a:prstGeom prst="rect">
            <a:avLst/>
          </a:prstGeom>
        </p:spPr>
      </p:pic>
      <p:sp>
        <p:nvSpPr>
          <p:cNvPr id="27" name="Text 20"/>
          <p:cNvSpPr txBox="1"/>
          <p:nvPr/>
        </p:nvSpPr>
        <p:spPr>
          <a:xfrm>
            <a:off x="822960" y="5234940"/>
            <a:ext cx="2019224" cy="411480"/>
          </a:xfrm>
          <a:prstGeom prst="rect">
            <a:avLst/>
          </a:prstGeom>
          <a:noFill/>
          <a:ln/>
        </p:spPr>
        <p:txBody>
          <a:bodyPr wrap="square" lIns="0" tIns="0" rIns="0" bIns="0" rtlCol="0" anchor="t"/>
          <a:lstStyle/>
          <a:p>
            <a:pPr marL="0" indent="0">
              <a:buNone/>
            </a:pPr>
            <a:r>
              <a:rPr lang="en-US" sz="1800" b="1" dirty="0">
                <a:solidFill>
                  <a:schemeClr val="tx2"/>
                </a:solidFill>
              </a:rPr>
              <a:t>Size / area</a:t>
            </a:r>
            <a:endParaRPr lang="en-US" sz="1800" dirty="0"/>
          </a:p>
        </p:txBody>
      </p:sp>
      <p:sp>
        <p:nvSpPr>
          <p:cNvPr id="28" name="Text 21"/>
          <p:cNvSpPr txBox="1"/>
          <p:nvPr/>
        </p:nvSpPr>
        <p:spPr>
          <a:xfrm>
            <a:off x="822960" y="5692140"/>
            <a:ext cx="2019224" cy="480060"/>
          </a:xfrm>
          <a:prstGeom prst="rect">
            <a:avLst/>
          </a:prstGeom>
          <a:noFill/>
          <a:ln/>
        </p:spPr>
        <p:txBody>
          <a:bodyPr wrap="square" lIns="0" tIns="0" rIns="0" bIns="0" rtlCol="0" anchor="t"/>
          <a:lstStyle/>
          <a:p>
            <a:pPr marL="0" indent="0">
              <a:buNone/>
            </a:pPr>
            <a:r>
              <a:rPr lang="en-US" sz="1500" dirty="0">
                <a:solidFill>
                  <a:schemeClr val="tx1"/>
                </a:solidFill>
              </a:rPr>
              <a:t>Bubbles, treemaps. Area is often misjudged.</a:t>
            </a:r>
            <a:endParaRPr lang="en-US" sz="1500" dirty="0"/>
          </a:p>
        </p:txBody>
      </p:sp>
      <p:sp>
        <p:nvSpPr>
          <p:cNvPr id="29" name="card"/>
          <p:cNvSpPr/>
          <p:nvPr/>
        </p:nvSpPr>
        <p:spPr>
          <a:xfrm>
            <a:off x="3390824" y="4274820"/>
            <a:ext cx="2567864" cy="1988820"/>
          </a:xfrm>
          <a:prstGeom prst="roundRect">
            <a:avLst>
              <a:gd name="adj" fmla="val 5517"/>
            </a:avLst>
          </a:prstGeom>
          <a:solidFill>
            <a:schemeClr val="bg2"/>
          </a:solidFill>
          <a:ln/>
        </p:spPr>
        <p:txBody>
          <a:bodyPr/>
          <a:lstStyle/>
          <a:p>
            <a:endParaRPr lang="en-US"/>
          </a:p>
        </p:txBody>
      </p:sp>
      <p:sp>
        <p:nvSpPr>
          <p:cNvPr id="30" name="icon-circle"/>
          <p:cNvSpPr/>
          <p:nvPr/>
        </p:nvSpPr>
        <p:spPr>
          <a:xfrm>
            <a:off x="3665144" y="4549140"/>
            <a:ext cx="566928" cy="566928"/>
          </a:xfrm>
          <a:prstGeom prst="ellipse">
            <a:avLst/>
          </a:prstGeom>
          <a:solidFill>
            <a:schemeClr val="accent1"/>
          </a:solidFill>
          <a:ln/>
        </p:spPr>
        <p:txBody>
          <a:bodyPr/>
          <a:lstStyle/>
          <a:p>
            <a:endParaRPr lang="en-US"/>
          </a:p>
        </p:txBody>
      </p:sp>
      <p:pic>
        <p:nvPicPr>
          <p:cNvPr id="31" name="Image 5" descr="LayerGroup icon"/>
          <p:cNvPicPr>
            <a:picLocks noChangeAspect="1"/>
          </p:cNvPicPr>
          <p:nvPr/>
        </p:nvPicPr>
        <p:blipFill>
          <a:blip r:embed="rId8"/>
          <a:stretch>
            <a:fillRect/>
          </a:stretch>
        </p:blipFill>
        <p:spPr>
          <a:xfrm>
            <a:off x="3801207" y="4685203"/>
            <a:ext cx="294803" cy="294803"/>
          </a:xfrm>
          <a:prstGeom prst="rect">
            <a:avLst/>
          </a:prstGeom>
        </p:spPr>
      </p:pic>
      <p:sp>
        <p:nvSpPr>
          <p:cNvPr id="32" name="Text 24"/>
          <p:cNvSpPr txBox="1"/>
          <p:nvPr/>
        </p:nvSpPr>
        <p:spPr>
          <a:xfrm>
            <a:off x="3665144" y="5234940"/>
            <a:ext cx="2019224" cy="411480"/>
          </a:xfrm>
          <a:prstGeom prst="rect">
            <a:avLst/>
          </a:prstGeom>
          <a:noFill/>
          <a:ln/>
        </p:spPr>
        <p:txBody>
          <a:bodyPr wrap="square" lIns="0" tIns="0" rIns="0" bIns="0" rtlCol="0" anchor="t"/>
          <a:lstStyle/>
          <a:p>
            <a:pPr marL="0" indent="0">
              <a:buNone/>
            </a:pPr>
            <a:r>
              <a:rPr lang="en-US" sz="1800" b="1" dirty="0">
                <a:solidFill>
                  <a:schemeClr val="tx2"/>
                </a:solidFill>
              </a:rPr>
              <a:t>Shape</a:t>
            </a:r>
            <a:endParaRPr lang="en-US" sz="1800" dirty="0"/>
          </a:p>
        </p:txBody>
      </p:sp>
      <p:sp>
        <p:nvSpPr>
          <p:cNvPr id="33" name="Text 25"/>
          <p:cNvSpPr txBox="1"/>
          <p:nvPr/>
        </p:nvSpPr>
        <p:spPr>
          <a:xfrm>
            <a:off x="3665144" y="5692140"/>
            <a:ext cx="2019224" cy="480060"/>
          </a:xfrm>
          <a:prstGeom prst="rect">
            <a:avLst/>
          </a:prstGeom>
          <a:noFill/>
          <a:ln/>
        </p:spPr>
        <p:txBody>
          <a:bodyPr wrap="square" lIns="0" tIns="0" rIns="0" bIns="0" rtlCol="0" anchor="t"/>
          <a:lstStyle/>
          <a:p>
            <a:pPr marL="0" indent="0">
              <a:buNone/>
            </a:pPr>
            <a:r>
              <a:rPr lang="en-US" sz="1500" dirty="0">
                <a:solidFill>
                  <a:schemeClr val="tx1"/>
                </a:solidFill>
              </a:rPr>
              <a:t>Secondary category in scatter plots.</a:t>
            </a:r>
            <a:endParaRPr lang="en-US" sz="1500" dirty="0"/>
          </a:p>
        </p:txBody>
      </p:sp>
      <p:sp>
        <p:nvSpPr>
          <p:cNvPr id="34" name="card"/>
          <p:cNvSpPr/>
          <p:nvPr/>
        </p:nvSpPr>
        <p:spPr>
          <a:xfrm>
            <a:off x="6233008" y="4274820"/>
            <a:ext cx="2567864" cy="1988820"/>
          </a:xfrm>
          <a:prstGeom prst="roundRect">
            <a:avLst>
              <a:gd name="adj" fmla="val 5517"/>
            </a:avLst>
          </a:prstGeom>
          <a:solidFill>
            <a:schemeClr val="bg2"/>
          </a:solidFill>
          <a:ln/>
        </p:spPr>
        <p:txBody>
          <a:bodyPr/>
          <a:lstStyle/>
          <a:p>
            <a:endParaRPr lang="en-US"/>
          </a:p>
        </p:txBody>
      </p:sp>
      <p:sp>
        <p:nvSpPr>
          <p:cNvPr id="35" name="icon-circle"/>
          <p:cNvSpPr/>
          <p:nvPr/>
        </p:nvSpPr>
        <p:spPr>
          <a:xfrm>
            <a:off x="6507328" y="4549140"/>
            <a:ext cx="566928" cy="566928"/>
          </a:xfrm>
          <a:prstGeom prst="ellipse">
            <a:avLst/>
          </a:prstGeom>
          <a:solidFill>
            <a:schemeClr val="accent1"/>
          </a:solidFill>
          <a:ln/>
        </p:spPr>
        <p:txBody>
          <a:bodyPr/>
          <a:lstStyle/>
          <a:p>
            <a:endParaRPr lang="en-US"/>
          </a:p>
        </p:txBody>
      </p:sp>
      <p:pic>
        <p:nvPicPr>
          <p:cNvPr id="36" name="Image 6" descr="ArrowsRotate icon"/>
          <p:cNvPicPr>
            <a:picLocks noChangeAspect="1"/>
          </p:cNvPicPr>
          <p:nvPr/>
        </p:nvPicPr>
        <p:blipFill>
          <a:blip r:embed="rId9"/>
          <a:stretch>
            <a:fillRect/>
          </a:stretch>
        </p:blipFill>
        <p:spPr>
          <a:xfrm>
            <a:off x="6643390" y="4685203"/>
            <a:ext cx="294803" cy="294803"/>
          </a:xfrm>
          <a:prstGeom prst="rect">
            <a:avLst/>
          </a:prstGeom>
        </p:spPr>
      </p:pic>
      <p:sp>
        <p:nvSpPr>
          <p:cNvPr id="37" name="Text 28"/>
          <p:cNvSpPr txBox="1"/>
          <p:nvPr/>
        </p:nvSpPr>
        <p:spPr>
          <a:xfrm>
            <a:off x="6507328" y="5234940"/>
            <a:ext cx="2019224" cy="411480"/>
          </a:xfrm>
          <a:prstGeom prst="rect">
            <a:avLst/>
          </a:prstGeom>
          <a:noFill/>
          <a:ln/>
        </p:spPr>
        <p:txBody>
          <a:bodyPr wrap="square" lIns="0" tIns="0" rIns="0" bIns="0" rtlCol="0" anchor="t"/>
          <a:lstStyle/>
          <a:p>
            <a:pPr marL="0" indent="0">
              <a:buNone/>
            </a:pPr>
            <a:r>
              <a:rPr lang="en-US" sz="1800" b="1" dirty="0">
                <a:solidFill>
                  <a:schemeClr val="tx2"/>
                </a:solidFill>
              </a:rPr>
              <a:t>Angle / slope</a:t>
            </a:r>
            <a:endParaRPr lang="en-US" sz="1800" dirty="0"/>
          </a:p>
        </p:txBody>
      </p:sp>
      <p:sp>
        <p:nvSpPr>
          <p:cNvPr id="38" name="Text 29"/>
          <p:cNvSpPr txBox="1"/>
          <p:nvPr/>
        </p:nvSpPr>
        <p:spPr>
          <a:xfrm>
            <a:off x="6507328" y="5692140"/>
            <a:ext cx="2019224" cy="480060"/>
          </a:xfrm>
          <a:prstGeom prst="rect">
            <a:avLst/>
          </a:prstGeom>
          <a:noFill/>
          <a:ln/>
        </p:spPr>
        <p:txBody>
          <a:bodyPr wrap="square" lIns="0" tIns="0" rIns="0" bIns="0" rtlCol="0" anchor="t"/>
          <a:lstStyle/>
          <a:p>
            <a:pPr marL="0" indent="0">
              <a:buNone/>
            </a:pPr>
            <a:r>
              <a:rPr lang="en-US" sz="1500" dirty="0">
                <a:solidFill>
                  <a:schemeClr val="tx1"/>
                </a:solidFill>
              </a:rPr>
              <a:t>Pie slices and line slopes: less accurate.</a:t>
            </a:r>
            <a:endParaRPr lang="en-US" sz="1500" dirty="0"/>
          </a:p>
        </p:txBody>
      </p:sp>
      <p:sp>
        <p:nvSpPr>
          <p:cNvPr id="39" name="card"/>
          <p:cNvSpPr/>
          <p:nvPr/>
        </p:nvSpPr>
        <p:spPr>
          <a:xfrm>
            <a:off x="9075191" y="4274820"/>
            <a:ext cx="2567864" cy="1988820"/>
          </a:xfrm>
          <a:prstGeom prst="roundRect">
            <a:avLst>
              <a:gd name="adj" fmla="val 5517"/>
            </a:avLst>
          </a:prstGeom>
          <a:solidFill>
            <a:schemeClr val="bg2"/>
          </a:solidFill>
          <a:ln/>
        </p:spPr>
        <p:txBody>
          <a:bodyPr/>
          <a:lstStyle/>
          <a:p>
            <a:endParaRPr lang="en-US"/>
          </a:p>
        </p:txBody>
      </p:sp>
      <p:sp>
        <p:nvSpPr>
          <p:cNvPr id="40" name="icon-circle"/>
          <p:cNvSpPr/>
          <p:nvPr/>
        </p:nvSpPr>
        <p:spPr>
          <a:xfrm>
            <a:off x="9349511" y="4549140"/>
            <a:ext cx="566928" cy="566928"/>
          </a:xfrm>
          <a:prstGeom prst="ellipse">
            <a:avLst/>
          </a:prstGeom>
          <a:solidFill>
            <a:schemeClr val="accent1"/>
          </a:solidFill>
          <a:ln/>
        </p:spPr>
        <p:txBody>
          <a:bodyPr/>
          <a:lstStyle/>
          <a:p>
            <a:endParaRPr lang="en-US"/>
          </a:p>
        </p:txBody>
      </p:sp>
      <p:pic>
        <p:nvPicPr>
          <p:cNvPr id="41" name="Image 7" descr="DiagramProject icon"/>
          <p:cNvPicPr>
            <a:picLocks noChangeAspect="1"/>
          </p:cNvPicPr>
          <p:nvPr/>
        </p:nvPicPr>
        <p:blipFill>
          <a:blip r:embed="rId10"/>
          <a:stretch>
            <a:fillRect/>
          </a:stretch>
        </p:blipFill>
        <p:spPr>
          <a:xfrm>
            <a:off x="9485574" y="4685203"/>
            <a:ext cx="294803" cy="294803"/>
          </a:xfrm>
          <a:prstGeom prst="rect">
            <a:avLst/>
          </a:prstGeom>
        </p:spPr>
      </p:pic>
      <p:sp>
        <p:nvSpPr>
          <p:cNvPr id="42" name="Text 32"/>
          <p:cNvSpPr txBox="1"/>
          <p:nvPr/>
        </p:nvSpPr>
        <p:spPr>
          <a:xfrm>
            <a:off x="9349511" y="5234940"/>
            <a:ext cx="2019224" cy="411480"/>
          </a:xfrm>
          <a:prstGeom prst="rect">
            <a:avLst/>
          </a:prstGeom>
          <a:noFill/>
          <a:ln/>
        </p:spPr>
        <p:txBody>
          <a:bodyPr wrap="square" lIns="0" tIns="0" rIns="0" bIns="0" rtlCol="0" anchor="t"/>
          <a:lstStyle/>
          <a:p>
            <a:pPr marL="0" indent="0">
              <a:buNone/>
            </a:pPr>
            <a:r>
              <a:rPr lang="en-US" sz="1800" b="1" dirty="0">
                <a:solidFill>
                  <a:schemeClr val="tx2"/>
                </a:solidFill>
              </a:rPr>
              <a:t>Enclosure</a:t>
            </a:r>
            <a:endParaRPr lang="en-US" sz="1800" dirty="0"/>
          </a:p>
        </p:txBody>
      </p:sp>
      <p:sp>
        <p:nvSpPr>
          <p:cNvPr id="43" name="Text 33"/>
          <p:cNvSpPr txBox="1"/>
          <p:nvPr/>
        </p:nvSpPr>
        <p:spPr>
          <a:xfrm>
            <a:off x="9349511" y="5692140"/>
            <a:ext cx="2019224" cy="480060"/>
          </a:xfrm>
          <a:prstGeom prst="rect">
            <a:avLst/>
          </a:prstGeom>
          <a:noFill/>
          <a:ln/>
        </p:spPr>
        <p:txBody>
          <a:bodyPr wrap="square" lIns="0" tIns="0" rIns="0" bIns="0" rtlCol="0" anchor="t"/>
          <a:lstStyle/>
          <a:p>
            <a:pPr marL="0" indent="0">
              <a:buNone/>
            </a:pPr>
            <a:r>
              <a:rPr lang="en-US" sz="1500" dirty="0">
                <a:solidFill>
                  <a:schemeClr val="tx1"/>
                </a:solidFill>
              </a:rPr>
              <a:t>Boxes and shading group related items.</a:t>
            </a:r>
            <a:endParaRPr lang="en-US" sz="1500" dirty="0"/>
          </a:p>
        </p:txBody>
      </p:sp>
      <p:sp>
        <p:nvSpPr>
          <p:cNvPr id="44" name="Slide Number Placeholder 0"/>
          <p:cNvSpPr>
            <a:spLocks noGrp="1"/>
          </p:cNvSpPr>
          <p:nvPr>
            <p:ph type="sldNum" sz="quarter" idx="4294967295"/>
          </p:nvPr>
        </p:nvSpPr>
        <p:spPr>
          <a:xfrm>
            <a:off x="0" y="1161288"/>
            <a:ext cx="502920" cy="18288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FFFFFF"/>
                </a:solidFill>
              </a:defRPr>
            </a:lvl1pPr>
          </a:lstStyle>
          <a:p>
            <a:pPr algn="ctr"/>
            <a:fld id="{F7021451-1387-4CA6-816F-3879F97B5CBC}" type="slidenum">
              <a:rPr lang="en-US" b="1"/>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3"/>
          <p:cNvSpPr>
            <a:spLocks noGrp="1"/>
          </p:cNvSpPr>
          <p:nvPr>
            <p:ph type="title" idx="103" hasCustomPrompt="1"/>
          </p:nvPr>
        </p:nvSpPr>
        <p:spPr>
          <a:xfrm>
            <a:off x="548640" y="182880"/>
            <a:ext cx="11094415" cy="914400"/>
          </a:xfrm>
          <a:prstGeom prst="rect">
            <a:avLst/>
          </a:prstGeom>
          <a:noFill/>
          <a:ln/>
        </p:spPr>
        <p:txBody>
          <a:bodyPr wrap="square" lIns="0" tIns="0" rIns="0" bIns="0" rtlCol="0" anchor="b"/>
          <a:lstStyle/>
          <a:p>
            <a:pPr marL="0" indent="0" algn="l">
              <a:buNone/>
            </a:pPr>
            <a:r>
              <a:rPr lang="en-US" sz="3600" dirty="0">
                <a:solidFill>
                  <a:schemeClr val="tx2"/>
                </a:solidFill>
                <a:latin typeface="Calibri" pitchFamily="34" charset="0"/>
                <a:ea typeface="Calibri" pitchFamily="34" charset="-122"/>
                <a:cs typeface="Calibri" pitchFamily="34" charset="-120"/>
              </a:rPr>
              <a:t>Ranking of visual encodings (Cleveland &amp; McGill)</a:t>
            </a:r>
            <a:endParaRPr lang="en-US" sz="3600" dirty="0"/>
          </a:p>
        </p:txBody>
      </p:sp>
      <p:sp>
        <p:nvSpPr>
          <p:cNvPr id="3" name="Text 1"/>
          <p:cNvSpPr txBox="1"/>
          <p:nvPr/>
        </p:nvSpPr>
        <p:spPr>
          <a:xfrm>
            <a:off x="548640" y="1463040"/>
            <a:ext cx="6858000" cy="4800600"/>
          </a:xfrm>
          <a:prstGeom prst="rect">
            <a:avLst/>
          </a:prstGeom>
          <a:noFill/>
          <a:ln/>
        </p:spPr>
        <p:txBody>
          <a:bodyPr wrap="square" lIns="50800" tIns="0" rIns="50800" bIns="50800" rtlCol="0" anchor="t"/>
          <a:lstStyle/>
          <a:p>
            <a:pPr marL="254000" indent="-254000">
              <a:spcAft>
                <a:spcPts val="800"/>
              </a:spcAft>
              <a:buClr>
                <a:schemeClr val="accent2"/>
              </a:buClr>
              <a:buSzPct val="85000"/>
              <a:buFont typeface="Arial"/>
              <a:buChar char="□"/>
            </a:pPr>
            <a:r>
              <a:rPr lang="en-US" sz="1800" b="1" dirty="0">
                <a:solidFill>
                  <a:schemeClr val="tx1"/>
                </a:solidFill>
              </a:rPr>
              <a:t>1. Position on a common scale </a:t>
            </a:r>
            <a:r>
              <a:rPr lang="en-US" sz="1800" dirty="0">
                <a:solidFill>
                  <a:schemeClr val="tx1"/>
                </a:solidFill>
              </a:rPr>
              <a:t>(bar chart, dot plot)</a:t>
            </a:r>
            <a:endParaRPr lang="en-US" sz="1800" dirty="0"/>
          </a:p>
          <a:p>
            <a:pPr marL="254000" indent="-254000">
              <a:spcAft>
                <a:spcPts val="800"/>
              </a:spcAft>
              <a:buClr>
                <a:schemeClr val="accent2"/>
              </a:buClr>
              <a:buSzPct val="85000"/>
              <a:buFont typeface="Arial"/>
              <a:buChar char="□"/>
            </a:pPr>
            <a:r>
              <a:rPr lang="en-US" sz="1800" b="1" dirty="0">
                <a:solidFill>
                  <a:schemeClr val="tx1"/>
                </a:solidFill>
              </a:rPr>
              <a:t>2. Position on non-aligned scales </a:t>
            </a:r>
            <a:r>
              <a:rPr lang="en-US" sz="1800" dirty="0">
                <a:solidFill>
                  <a:schemeClr val="tx1"/>
                </a:solidFill>
              </a:rPr>
              <a:t>(small multiples)</a:t>
            </a:r>
            <a:endParaRPr lang="en-US" sz="1800" dirty="0"/>
          </a:p>
          <a:p>
            <a:pPr marL="254000" indent="-254000">
              <a:spcAft>
                <a:spcPts val="800"/>
              </a:spcAft>
              <a:buClr>
                <a:schemeClr val="accent2"/>
              </a:buClr>
              <a:buSzPct val="85000"/>
              <a:buFont typeface="Arial"/>
              <a:buChar char="□"/>
            </a:pPr>
            <a:r>
              <a:rPr lang="en-US" sz="1800" b="1" dirty="0">
                <a:solidFill>
                  <a:schemeClr val="tx1"/>
                </a:solidFill>
              </a:rPr>
              <a:t>3. Length, direction </a:t>
            </a:r>
            <a:r>
              <a:rPr lang="en-US" sz="1800" dirty="0">
                <a:solidFill>
                  <a:schemeClr val="tx1"/>
                </a:solidFill>
              </a:rPr>
              <a:t>(stacked bars)</a:t>
            </a:r>
            <a:endParaRPr lang="en-US" sz="1800" dirty="0"/>
          </a:p>
          <a:p>
            <a:pPr marL="254000" indent="-254000">
              <a:spcAft>
                <a:spcPts val="800"/>
              </a:spcAft>
              <a:buClr>
                <a:schemeClr val="accent2"/>
              </a:buClr>
              <a:buSzPct val="85000"/>
              <a:buFont typeface="Arial"/>
              <a:buChar char="□"/>
            </a:pPr>
            <a:r>
              <a:rPr lang="en-US" sz="1800" b="1" dirty="0">
                <a:solidFill>
                  <a:schemeClr val="tx1"/>
                </a:solidFill>
              </a:rPr>
              <a:t>4. Angle, slope </a:t>
            </a:r>
            <a:r>
              <a:rPr lang="en-US" sz="1800" dirty="0">
                <a:solidFill>
                  <a:schemeClr val="tx1"/>
                </a:solidFill>
              </a:rPr>
              <a:t>(pie, donut)</a:t>
            </a:r>
            <a:endParaRPr lang="en-US" sz="1800" dirty="0"/>
          </a:p>
          <a:p>
            <a:pPr marL="254000" indent="-254000">
              <a:spcAft>
                <a:spcPts val="800"/>
              </a:spcAft>
              <a:buClr>
                <a:schemeClr val="accent2"/>
              </a:buClr>
              <a:buSzPct val="85000"/>
              <a:buFont typeface="Arial"/>
              <a:buChar char="□"/>
            </a:pPr>
            <a:r>
              <a:rPr lang="en-US" sz="1800" b="1" dirty="0">
                <a:solidFill>
                  <a:schemeClr val="tx1"/>
                </a:solidFill>
              </a:rPr>
              <a:t>5. Area </a:t>
            </a:r>
            <a:r>
              <a:rPr lang="en-US" sz="1800" dirty="0">
                <a:solidFill>
                  <a:schemeClr val="tx1"/>
                </a:solidFill>
              </a:rPr>
              <a:t>(bubbles, treemap)</a:t>
            </a:r>
            <a:endParaRPr lang="en-US" sz="1800" dirty="0"/>
          </a:p>
          <a:p>
            <a:pPr marL="254000" indent="-254000">
              <a:spcAft>
                <a:spcPts val="800"/>
              </a:spcAft>
              <a:buClr>
                <a:schemeClr val="accent2"/>
              </a:buClr>
              <a:buSzPct val="85000"/>
              <a:buFont typeface="Arial"/>
              <a:buChar char="□"/>
            </a:pPr>
            <a:r>
              <a:rPr lang="en-US" sz="1800" b="1" dirty="0">
                <a:solidFill>
                  <a:schemeClr val="tx1"/>
                </a:solidFill>
              </a:rPr>
              <a:t>6. Volume, curvature </a:t>
            </a:r>
            <a:r>
              <a:rPr lang="en-US" sz="1800" dirty="0">
                <a:solidFill>
                  <a:schemeClr val="tx1"/>
                </a:solidFill>
              </a:rPr>
              <a:t>(3D charts)</a:t>
            </a:r>
            <a:endParaRPr lang="en-US" sz="1800" dirty="0"/>
          </a:p>
          <a:p>
            <a:pPr marL="254000" indent="-254000">
              <a:spcAft>
                <a:spcPts val="800"/>
              </a:spcAft>
              <a:buClr>
                <a:schemeClr val="accent2"/>
              </a:buClr>
              <a:buSzPct val="85000"/>
              <a:buFont typeface="Arial"/>
              <a:buChar char="□"/>
            </a:pPr>
            <a:r>
              <a:rPr lang="en-US" sz="1800" b="1" dirty="0">
                <a:solidFill>
                  <a:schemeClr val="tx1"/>
                </a:solidFill>
              </a:rPr>
              <a:t>7. Colour saturation and hue </a:t>
            </a:r>
            <a:r>
              <a:rPr lang="en-US" sz="1800" dirty="0">
                <a:solidFill>
                  <a:schemeClr val="tx1"/>
                </a:solidFill>
              </a:rPr>
              <a:t>(heatmaps, choropleths)</a:t>
            </a:r>
            <a:endParaRPr lang="en-US" sz="1800" dirty="0"/>
          </a:p>
        </p:txBody>
      </p:sp>
      <p:sp>
        <p:nvSpPr>
          <p:cNvPr id="25" name="Slide Number Placeholder 0"/>
          <p:cNvSpPr>
            <a:spLocks noGrp="1"/>
          </p:cNvSpPr>
          <p:nvPr>
            <p:ph type="sldNum" sz="quarter" idx="4294967295"/>
          </p:nvPr>
        </p:nvSpPr>
        <p:spPr>
          <a:xfrm>
            <a:off x="0" y="1161288"/>
            <a:ext cx="502920" cy="18288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FFFFFF"/>
                </a:solidFill>
              </a:defRPr>
            </a:lvl1pPr>
          </a:lstStyle>
          <a:p>
            <a:pPr algn="ctr"/>
            <a:fld id="{F7021451-1387-4CA6-816F-3879F97B5CBC}" type="slidenum">
              <a:rPr lang="en-US" b="1"/>
              <a:t>7</a:t>
            </a:fld>
            <a:endParaRPr lang="en-US"/>
          </a:p>
        </p:txBody>
      </p:sp>
      <p:pic>
        <p:nvPicPr>
          <p:cNvPr id="9" name="Picture 8" descr="Better Know a Visualization: Small Multiples — Juice Analytics">
            <a:extLst>
              <a:ext uri="{FF2B5EF4-FFF2-40B4-BE49-F238E27FC236}">
                <a16:creationId xmlns:a16="http://schemas.microsoft.com/office/drawing/2014/main" id="{A109F761-7049-D5D0-6BCB-51090A53D923}"/>
              </a:ext>
            </a:extLst>
          </p:cNvPr>
          <p:cNvPicPr>
            <a:picLocks noChangeAspect="1"/>
          </p:cNvPicPr>
          <p:nvPr/>
        </p:nvPicPr>
        <p:blipFill>
          <a:blip r:embed="rId3"/>
          <a:stretch>
            <a:fillRect/>
          </a:stretch>
        </p:blipFill>
        <p:spPr>
          <a:xfrm>
            <a:off x="8312150" y="1660525"/>
            <a:ext cx="3536950" cy="3536950"/>
          </a:xfrm>
          <a:prstGeom prst="rect">
            <a:avLst/>
          </a:prstGeom>
        </p:spPr>
      </p:pic>
      <p:pic>
        <p:nvPicPr>
          <p:cNvPr id="10" name="Picture 9" descr="Understanding Stacked Bar Charts: The Worst Or The Best? — Smashing Magazine">
            <a:extLst>
              <a:ext uri="{FF2B5EF4-FFF2-40B4-BE49-F238E27FC236}">
                <a16:creationId xmlns:a16="http://schemas.microsoft.com/office/drawing/2014/main" id="{A02C24C9-9113-DF20-585B-1B9F489347E1}"/>
              </a:ext>
            </a:extLst>
          </p:cNvPr>
          <p:cNvPicPr>
            <a:picLocks noChangeAspect="1"/>
          </p:cNvPicPr>
          <p:nvPr/>
        </p:nvPicPr>
        <p:blipFill>
          <a:blip r:embed="rId4"/>
          <a:stretch>
            <a:fillRect/>
          </a:stretch>
        </p:blipFill>
        <p:spPr>
          <a:xfrm>
            <a:off x="342900" y="4355947"/>
            <a:ext cx="4305300" cy="2078025"/>
          </a:xfrm>
          <a:prstGeom prst="rect">
            <a:avLst/>
          </a:prstGeom>
        </p:spPr>
      </p:pic>
      <p:pic>
        <p:nvPicPr>
          <p:cNvPr id="12" name="Picture 11">
            <a:extLst>
              <a:ext uri="{FF2B5EF4-FFF2-40B4-BE49-F238E27FC236}">
                <a16:creationId xmlns:a16="http://schemas.microsoft.com/office/drawing/2014/main" id="{C9856E5B-3D0A-50FD-51A4-B22E638C2888}"/>
              </a:ext>
            </a:extLst>
          </p:cNvPr>
          <p:cNvPicPr>
            <a:picLocks noChangeAspect="1"/>
          </p:cNvPicPr>
          <p:nvPr/>
        </p:nvPicPr>
        <p:blipFill>
          <a:blip r:embed="rId5"/>
          <a:stretch>
            <a:fillRect/>
          </a:stretch>
        </p:blipFill>
        <p:spPr>
          <a:xfrm>
            <a:off x="4853940" y="4536097"/>
            <a:ext cx="3536950" cy="1897875"/>
          </a:xfrm>
          <a:prstGeom prst="rect">
            <a:avLst/>
          </a:prstGeom>
        </p:spPr>
      </p:pic>
      <p:pic>
        <p:nvPicPr>
          <p:cNvPr id="13" name="Picture 12" descr="JavaScript Heatmap Charts Examples | ApexCharts.js">
            <a:extLst>
              <a:ext uri="{FF2B5EF4-FFF2-40B4-BE49-F238E27FC236}">
                <a16:creationId xmlns:a16="http://schemas.microsoft.com/office/drawing/2014/main" id="{C5A351A4-BB57-DBB4-D64A-F0CF37FCA958}"/>
              </a:ext>
            </a:extLst>
          </p:cNvPr>
          <p:cNvPicPr>
            <a:picLocks noChangeAspect="1"/>
          </p:cNvPicPr>
          <p:nvPr/>
        </p:nvPicPr>
        <p:blipFill>
          <a:blip r:embed="rId6"/>
          <a:stretch>
            <a:fillRect/>
          </a:stretch>
        </p:blipFill>
        <p:spPr>
          <a:xfrm>
            <a:off x="5473131" y="2310087"/>
            <a:ext cx="2425634" cy="136208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4"/>
          <p:cNvSpPr>
            <a:spLocks noGrp="1"/>
          </p:cNvSpPr>
          <p:nvPr>
            <p:ph type="body" idx="104" hasCustomPrompt="1"/>
          </p:nvPr>
        </p:nvSpPr>
        <p:spPr>
          <a:xfrm>
            <a:off x="731520" y="1188720"/>
            <a:ext cx="3657600" cy="1280160"/>
          </a:xfrm>
          <a:prstGeom prst="rect">
            <a:avLst/>
          </a:prstGeom>
          <a:noFill/>
          <a:ln/>
        </p:spPr>
        <p:txBody>
          <a:bodyPr wrap="square" rtlCol="0"/>
          <a:lstStyle/>
          <a:p>
            <a:pPr marL="0" indent="0">
              <a:buNone/>
            </a:pPr>
            <a:r>
              <a:rPr lang="en-US" sz="6600" b="1" dirty="0">
                <a:solidFill>
                  <a:srgbClr val="DBE5F1"/>
                </a:solidFill>
                <a:latin typeface="Calibri" pitchFamily="34" charset="0"/>
                <a:ea typeface="Calibri" pitchFamily="34" charset="-122"/>
                <a:cs typeface="Calibri" pitchFamily="34" charset="-120"/>
              </a:rPr>
              <a:t>02</a:t>
            </a:r>
            <a:endParaRPr lang="en-US" sz="6600" dirty="0"/>
          </a:p>
        </p:txBody>
      </p:sp>
      <p:sp>
        <p:nvSpPr>
          <p:cNvPr id="3" name="Text 4"/>
          <p:cNvSpPr>
            <a:spLocks noGrp="1"/>
          </p:cNvSpPr>
          <p:nvPr>
            <p:ph type="title" idx="105" hasCustomPrompt="1"/>
          </p:nvPr>
        </p:nvSpPr>
        <p:spPr>
          <a:xfrm>
            <a:off x="731520" y="2560320"/>
            <a:ext cx="10515600" cy="1188720"/>
          </a:xfrm>
          <a:prstGeom prst="rect">
            <a:avLst/>
          </a:prstGeom>
          <a:noFill/>
          <a:ln/>
        </p:spPr>
        <p:txBody>
          <a:bodyPr wrap="square" rtlCol="0" anchor="t"/>
          <a:lstStyle/>
          <a:p>
            <a:pPr marL="0" indent="0" algn="l">
              <a:buNone/>
            </a:pPr>
            <a:r>
              <a:rPr lang="en-US" sz="4000" b="1" dirty="0">
                <a:solidFill>
                  <a:srgbClr val="FFFFFF"/>
                </a:solidFill>
                <a:latin typeface="Calibri" pitchFamily="34" charset="0"/>
                <a:ea typeface="Calibri" pitchFamily="34" charset="-122"/>
                <a:cs typeface="Calibri" pitchFamily="34" charset="-120"/>
              </a:rPr>
              <a:t>Types of data</a:t>
            </a:r>
            <a:endParaRPr lang="en-US" sz="4000" dirty="0"/>
          </a:p>
        </p:txBody>
      </p:sp>
      <p:sp>
        <p:nvSpPr>
          <p:cNvPr id="4" name="Text 4"/>
          <p:cNvSpPr>
            <a:spLocks noGrp="1"/>
          </p:cNvSpPr>
          <p:nvPr>
            <p:ph type="body" idx="106" hasCustomPrompt="1"/>
          </p:nvPr>
        </p:nvSpPr>
        <p:spPr>
          <a:xfrm>
            <a:off x="731520" y="3840480"/>
            <a:ext cx="10515600" cy="1097280"/>
          </a:xfrm>
          <a:prstGeom prst="rect">
            <a:avLst/>
          </a:prstGeom>
          <a:noFill/>
          <a:ln/>
        </p:spPr>
        <p:txBody>
          <a:bodyPr wrap="square" rtlCol="0" anchor="t"/>
          <a:lstStyle/>
          <a:p>
            <a:pPr marL="0" indent="0">
              <a:buNone/>
            </a:pPr>
            <a:r>
              <a:rPr lang="en-US" sz="2000" dirty="0">
                <a:solidFill>
                  <a:srgbClr val="DBE5F1"/>
                </a:solidFill>
              </a:rPr>
              <a:t>The type of a variable decides which charts, operations and colours are valid</a:t>
            </a:r>
            <a:endParaRPr lang="en-US" sz="2000" dirty="0"/>
          </a:p>
        </p:txBody>
      </p:sp>
      <p:sp>
        <p:nvSpPr>
          <p:cNvPr id="25" name="Slide Number Placeholder 0"/>
          <p:cNvSpPr>
            <a:spLocks noGrp="1"/>
          </p:cNvSpPr>
          <p:nvPr>
            <p:ph type="sldNum" sz="quarter" idx="4294967295"/>
          </p:nvPr>
        </p:nvSpPr>
        <p:spPr>
          <a:xfrm>
            <a:off x="11247120" y="6035040"/>
            <a:ext cx="685800" cy="822960"/>
          </a:xfrm>
          <a:prstGeom prst="rect">
            <a:avLst/>
          </a:prstGeom>
          <a:extLst>
            <a:ext uri="{C572A759-6A51-4108-AA02-DFA0A04FC94B}">
              <ma14:wrappingTextBoxFlag xmlns:ma14="http://schemas.microsoft.com/office/mac/drawingml/2011/main" xmlns="" val="0"/>
            </a:ext>
          </a:extLst>
        </p:spPr>
        <p:txBody>
          <a:bodyPr anchor="ctr"/>
          <a:lstStyle>
            <a:lvl1pPr>
              <a:defRPr sz="1200">
                <a:solidFill>
                  <a:srgbClr val="FFFFFF"/>
                </a:solidFill>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3"/>
          <p:cNvSpPr>
            <a:spLocks noGrp="1"/>
          </p:cNvSpPr>
          <p:nvPr>
            <p:ph type="title" idx="103" hasCustomPrompt="1"/>
          </p:nvPr>
        </p:nvSpPr>
        <p:spPr>
          <a:xfrm>
            <a:off x="548640" y="182880"/>
            <a:ext cx="11094415" cy="914400"/>
          </a:xfrm>
          <a:prstGeom prst="rect">
            <a:avLst/>
          </a:prstGeom>
          <a:noFill/>
          <a:ln/>
        </p:spPr>
        <p:txBody>
          <a:bodyPr wrap="square" lIns="0" tIns="0" rIns="0" bIns="0" rtlCol="0" anchor="b"/>
          <a:lstStyle/>
          <a:p>
            <a:pPr marL="0" indent="0" algn="l">
              <a:buNone/>
            </a:pPr>
            <a:r>
              <a:rPr lang="en-US" sz="3600" dirty="0">
                <a:solidFill>
                  <a:schemeClr val="tx2"/>
                </a:solidFill>
                <a:latin typeface="Calibri" pitchFamily="34" charset="0"/>
                <a:ea typeface="Calibri" pitchFamily="34" charset="-122"/>
                <a:cs typeface="Calibri" pitchFamily="34" charset="-120"/>
              </a:rPr>
              <a:t>Levels of measurement (Stevens' typology)</a:t>
            </a:r>
            <a:endParaRPr lang="en-US" sz="36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11091672" cy="3401568"/>
        </p:xfrm>
        <a:graphic>
          <a:graphicData uri="http://schemas.openxmlformats.org/drawingml/2006/table">
            <a:tbl>
              <a:tblPr/>
              <a:tblGrid>
                <a:gridCol w="1371600">
                  <a:extLst>
                    <a:ext uri="{9D8B030D-6E8A-4147-A177-3AD203B41FA5}">
                      <a16:colId xmlns:a16="http://schemas.microsoft.com/office/drawing/2014/main" val="20000"/>
                    </a:ext>
                  </a:extLst>
                </a:gridCol>
                <a:gridCol w="2651760">
                  <a:extLst>
                    <a:ext uri="{9D8B030D-6E8A-4147-A177-3AD203B41FA5}">
                      <a16:colId xmlns:a16="http://schemas.microsoft.com/office/drawing/2014/main" val="20001"/>
                    </a:ext>
                  </a:extLst>
                </a:gridCol>
                <a:gridCol w="3017520">
                  <a:extLst>
                    <a:ext uri="{9D8B030D-6E8A-4147-A177-3AD203B41FA5}">
                      <a16:colId xmlns:a16="http://schemas.microsoft.com/office/drawing/2014/main" val="20002"/>
                    </a:ext>
                  </a:extLst>
                </a:gridCol>
                <a:gridCol w="1920240">
                  <a:extLst>
                    <a:ext uri="{9D8B030D-6E8A-4147-A177-3AD203B41FA5}">
                      <a16:colId xmlns:a16="http://schemas.microsoft.com/office/drawing/2014/main" val="20003"/>
                    </a:ext>
                  </a:extLst>
                </a:gridCol>
                <a:gridCol w="2130552">
                  <a:extLst>
                    <a:ext uri="{9D8B030D-6E8A-4147-A177-3AD203B41FA5}">
                      <a16:colId xmlns:a16="http://schemas.microsoft.com/office/drawing/2014/main" val="20004"/>
                    </a:ext>
                  </a:extLst>
                </a:gridCol>
              </a:tblGrid>
              <a:tr h="566928">
                <a:tc>
                  <a:txBody>
                    <a:bodyPr/>
                    <a:lstStyle/>
                    <a:p>
                      <a:pPr marL="0" indent="0">
                        <a:buNone/>
                      </a:pPr>
                      <a:r>
                        <a:rPr lang="en-US" sz="1500" b="1" dirty="0">
                          <a:solidFill>
                            <a:schemeClr val="bg1"/>
                          </a:solidFill>
                        </a:rPr>
                        <a:t>Type</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accent1"/>
                    </a:solidFill>
                  </a:tcPr>
                </a:tc>
                <a:tc>
                  <a:txBody>
                    <a:bodyPr/>
                    <a:lstStyle/>
                    <a:p>
                      <a:pPr marL="0" indent="0">
                        <a:buNone/>
                      </a:pPr>
                      <a:r>
                        <a:rPr lang="en-US" sz="1500" b="1" dirty="0">
                          <a:solidFill>
                            <a:schemeClr val="bg1"/>
                          </a:solidFill>
                        </a:rPr>
                        <a:t>Definition</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accent1"/>
                    </a:solidFill>
                  </a:tcPr>
                </a:tc>
                <a:tc>
                  <a:txBody>
                    <a:bodyPr/>
                    <a:lstStyle/>
                    <a:p>
                      <a:pPr marL="0" indent="0">
                        <a:buNone/>
                      </a:pPr>
                      <a:r>
                        <a:rPr lang="en-US" sz="1500" b="1" dirty="0">
                          <a:solidFill>
                            <a:schemeClr val="bg1"/>
                          </a:solidFill>
                        </a:rPr>
                        <a:t>Lebanese examples</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accent1"/>
                    </a:solidFill>
                  </a:tcPr>
                </a:tc>
                <a:tc>
                  <a:txBody>
                    <a:bodyPr/>
                    <a:lstStyle/>
                    <a:p>
                      <a:pPr marL="0" indent="0">
                        <a:buNone/>
                      </a:pPr>
                      <a:r>
                        <a:rPr lang="en-US" sz="1500" b="1" dirty="0">
                          <a:solidFill>
                            <a:schemeClr val="bg1"/>
                          </a:solidFill>
                        </a:rPr>
                        <a:t>Valid operations</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accent1"/>
                    </a:solidFill>
                  </a:tcPr>
                </a:tc>
                <a:tc>
                  <a:txBody>
                    <a:bodyPr/>
                    <a:lstStyle/>
                    <a:p>
                      <a:pPr marL="0" indent="0">
                        <a:buNone/>
                      </a:pPr>
                      <a:r>
                        <a:rPr lang="en-US" sz="1500" b="1" dirty="0">
                          <a:solidFill>
                            <a:schemeClr val="bg1"/>
                          </a:solidFill>
                        </a:rPr>
                        <a:t>Good encodings</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566928">
                <a:tc>
                  <a:txBody>
                    <a:bodyPr/>
                    <a:lstStyle/>
                    <a:p>
                      <a:pPr marL="0" indent="0">
                        <a:buNone/>
                      </a:pPr>
                      <a:r>
                        <a:rPr lang="en-US" sz="1500" b="1" dirty="0">
                          <a:solidFill>
                            <a:schemeClr val="tx1"/>
                          </a:solidFill>
                        </a:rPr>
                        <a:t>Nominal</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2"/>
                    </a:solidFill>
                  </a:tcPr>
                </a:tc>
                <a:tc>
                  <a:txBody>
                    <a:bodyPr/>
                    <a:lstStyle/>
                    <a:p>
                      <a:pPr marL="0" indent="0">
                        <a:buNone/>
                      </a:pPr>
                      <a:r>
                        <a:rPr lang="en-US" sz="1500" dirty="0">
                          <a:solidFill>
                            <a:schemeClr val="tx1"/>
                          </a:solidFill>
                        </a:rPr>
                        <a:t>Categories, no order</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2"/>
                    </a:solidFill>
                  </a:tcPr>
                </a:tc>
                <a:tc>
                  <a:txBody>
                    <a:bodyPr/>
                    <a:lstStyle/>
                    <a:p>
                      <a:pPr marL="0" indent="0">
                        <a:buNone/>
                      </a:pPr>
                      <a:r>
                        <a:rPr lang="en-US" sz="1500" dirty="0">
                          <a:solidFill>
                            <a:schemeClr val="tx1"/>
                          </a:solidFill>
                        </a:rPr>
                        <a:t>Governorate, bank, phone operator (Alfa / Touch)</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2"/>
                    </a:solidFill>
                  </a:tcPr>
                </a:tc>
                <a:tc>
                  <a:txBody>
                    <a:bodyPr/>
                    <a:lstStyle/>
                    <a:p>
                      <a:pPr marL="0" indent="0">
                        <a:buNone/>
                      </a:pPr>
                      <a:r>
                        <a:rPr lang="en-US" sz="1500" dirty="0">
                          <a:solidFill>
                            <a:schemeClr val="tx1"/>
                          </a:solidFill>
                        </a:rPr>
                        <a:t>=, ≠, count, mode</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2"/>
                    </a:solidFill>
                  </a:tcPr>
                </a:tc>
                <a:tc>
                  <a:txBody>
                    <a:bodyPr/>
                    <a:lstStyle/>
                    <a:p>
                      <a:pPr marL="0" indent="0">
                        <a:buNone/>
                      </a:pPr>
                      <a:r>
                        <a:rPr lang="en-US" sz="1500" dirty="0">
                          <a:solidFill>
                            <a:schemeClr val="tx1"/>
                          </a:solidFill>
                        </a:rPr>
                        <a:t>Hue, shape, position</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2"/>
                    </a:solidFill>
                  </a:tcPr>
                </a:tc>
                <a:extLst>
                  <a:ext uri="{0D108BD9-81ED-4DB2-BD59-A6C34878D82A}">
                    <a16:rowId xmlns:a16="http://schemas.microsoft.com/office/drawing/2014/main" val="10001"/>
                  </a:ext>
                </a:extLst>
              </a:tr>
              <a:tr h="566928">
                <a:tc>
                  <a:txBody>
                    <a:bodyPr/>
                    <a:lstStyle/>
                    <a:p>
                      <a:pPr marL="0" indent="0">
                        <a:buNone/>
                      </a:pPr>
                      <a:r>
                        <a:rPr lang="en-US" sz="1500" b="1" dirty="0">
                          <a:solidFill>
                            <a:schemeClr val="tx1"/>
                          </a:solidFill>
                        </a:rPr>
                        <a:t>Ordinal</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1"/>
                    </a:solidFill>
                  </a:tcPr>
                </a:tc>
                <a:tc>
                  <a:txBody>
                    <a:bodyPr/>
                    <a:lstStyle/>
                    <a:p>
                      <a:pPr marL="0" indent="0">
                        <a:buNone/>
                      </a:pPr>
                      <a:r>
                        <a:rPr lang="en-US" sz="1500" dirty="0">
                          <a:solidFill>
                            <a:schemeClr val="tx1"/>
                          </a:solidFill>
                        </a:rPr>
                        <a:t>Ordered categories, unequal gaps</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1"/>
                    </a:solidFill>
                  </a:tcPr>
                </a:tc>
                <a:tc>
                  <a:txBody>
                    <a:bodyPr/>
                    <a:lstStyle/>
                    <a:p>
                      <a:pPr marL="0" indent="0">
                        <a:buNone/>
                      </a:pPr>
                      <a:r>
                        <a:rPr lang="en-US" sz="1500" dirty="0">
                          <a:solidFill>
                            <a:schemeClr val="tx1"/>
                          </a:solidFill>
                        </a:rPr>
                        <a:t>Satisfaction (low → high), university year</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1"/>
                    </a:solidFill>
                  </a:tcPr>
                </a:tc>
                <a:tc>
                  <a:txBody>
                    <a:bodyPr/>
                    <a:lstStyle/>
                    <a:p>
                      <a:pPr marL="0" indent="0">
                        <a:buNone/>
                      </a:pPr>
                      <a:r>
                        <a:rPr lang="en-US" sz="1500" dirty="0">
                          <a:solidFill>
                            <a:schemeClr val="tx1"/>
                          </a:solidFill>
                        </a:rPr>
                        <a:t>&lt;, &gt;, median</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1"/>
                    </a:solidFill>
                  </a:tcPr>
                </a:tc>
                <a:tc>
                  <a:txBody>
                    <a:bodyPr/>
                    <a:lstStyle/>
                    <a:p>
                      <a:pPr marL="0" indent="0">
                        <a:buNone/>
                      </a:pPr>
                      <a:r>
                        <a:rPr lang="en-US" sz="1500" dirty="0">
                          <a:solidFill>
                            <a:schemeClr val="tx1"/>
                          </a:solidFill>
                        </a:rPr>
                        <a:t>Ordered position, sequential colour</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66928">
                <a:tc>
                  <a:txBody>
                    <a:bodyPr/>
                    <a:lstStyle/>
                    <a:p>
                      <a:pPr marL="0" indent="0">
                        <a:buNone/>
                      </a:pPr>
                      <a:r>
                        <a:rPr lang="en-US" sz="1500" b="1" dirty="0">
                          <a:solidFill>
                            <a:schemeClr val="tx1"/>
                          </a:solidFill>
                        </a:rPr>
                        <a:t>Interval</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2"/>
                    </a:solidFill>
                  </a:tcPr>
                </a:tc>
                <a:tc>
                  <a:txBody>
                    <a:bodyPr/>
                    <a:lstStyle/>
                    <a:p>
                      <a:pPr marL="0" indent="0">
                        <a:buNone/>
                      </a:pPr>
                      <a:r>
                        <a:rPr lang="en-US" sz="1500" dirty="0">
                          <a:solidFill>
                            <a:schemeClr val="tx1"/>
                          </a:solidFill>
                        </a:rPr>
                        <a:t>Equal gaps, no true zero</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2"/>
                    </a:solidFill>
                  </a:tcPr>
                </a:tc>
                <a:tc>
                  <a:txBody>
                    <a:bodyPr/>
                    <a:lstStyle/>
                    <a:p>
                      <a:pPr marL="0" indent="0">
                        <a:buNone/>
                      </a:pPr>
                      <a:r>
                        <a:rPr lang="en-US" sz="1500" dirty="0">
                          <a:solidFill>
                            <a:schemeClr val="tx1"/>
                          </a:solidFill>
                        </a:rPr>
                        <a:t>Temperature (°C), calendar year</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2"/>
                    </a:solidFill>
                  </a:tcPr>
                </a:tc>
                <a:tc>
                  <a:txBody>
                    <a:bodyPr/>
                    <a:lstStyle/>
                    <a:p>
                      <a:pPr marL="0" indent="0">
                        <a:buNone/>
                      </a:pPr>
                      <a:r>
                        <a:rPr lang="en-US" sz="1500" dirty="0">
                          <a:solidFill>
                            <a:schemeClr val="tx1"/>
                          </a:solidFill>
                        </a:rPr>
                        <a:t>+, −, mean</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2"/>
                    </a:solidFill>
                  </a:tcPr>
                </a:tc>
                <a:tc>
                  <a:txBody>
                    <a:bodyPr/>
                    <a:lstStyle/>
                    <a:p>
                      <a:pPr marL="0" indent="0">
                        <a:buNone/>
                      </a:pPr>
                      <a:r>
                        <a:rPr lang="en-US" sz="1500" dirty="0">
                          <a:solidFill>
                            <a:schemeClr val="tx1"/>
                          </a:solidFill>
                        </a:rPr>
                        <a:t>Position, line</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2"/>
                    </a:solidFill>
                  </a:tcPr>
                </a:tc>
                <a:extLst>
                  <a:ext uri="{0D108BD9-81ED-4DB2-BD59-A6C34878D82A}">
                    <a16:rowId xmlns:a16="http://schemas.microsoft.com/office/drawing/2014/main" val="10003"/>
                  </a:ext>
                </a:extLst>
              </a:tr>
              <a:tr h="566928">
                <a:tc>
                  <a:txBody>
                    <a:bodyPr/>
                    <a:lstStyle/>
                    <a:p>
                      <a:pPr marL="0" indent="0">
                        <a:buNone/>
                      </a:pPr>
                      <a:r>
                        <a:rPr lang="en-US" sz="1500" b="1" dirty="0">
                          <a:solidFill>
                            <a:schemeClr val="tx1"/>
                          </a:solidFill>
                        </a:rPr>
                        <a:t>Ratio</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1"/>
                    </a:solidFill>
                  </a:tcPr>
                </a:tc>
                <a:tc>
                  <a:txBody>
                    <a:bodyPr/>
                    <a:lstStyle/>
                    <a:p>
                      <a:pPr marL="0" indent="0">
                        <a:buNone/>
                      </a:pPr>
                      <a:r>
                        <a:rPr lang="en-US" sz="1500" dirty="0">
                          <a:solidFill>
                            <a:schemeClr val="tx1"/>
                          </a:solidFill>
                        </a:rPr>
                        <a:t>Equal gaps and a true zero</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1"/>
                    </a:solidFill>
                  </a:tcPr>
                </a:tc>
                <a:tc>
                  <a:txBody>
                    <a:bodyPr/>
                    <a:lstStyle/>
                    <a:p>
                      <a:pPr marL="0" indent="0">
                        <a:buNone/>
                      </a:pPr>
                      <a:r>
                        <a:rPr lang="en-US" sz="1500" dirty="0">
                          <a:solidFill>
                            <a:schemeClr val="tx1"/>
                          </a:solidFill>
                        </a:rPr>
                        <a:t>Revenue, age, kWh used, students per class</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1"/>
                    </a:solidFill>
                  </a:tcPr>
                </a:tc>
                <a:tc>
                  <a:txBody>
                    <a:bodyPr/>
                    <a:lstStyle/>
                    <a:p>
                      <a:pPr marL="0" indent="0">
                        <a:buNone/>
                      </a:pPr>
                      <a:r>
                        <a:rPr lang="en-US" sz="1500" dirty="0">
                          <a:solidFill>
                            <a:schemeClr val="tx1"/>
                          </a:solidFill>
                        </a:rPr>
                        <a:t>×, ÷, %, all of the above</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1"/>
                    </a:solidFill>
                  </a:tcPr>
                </a:tc>
                <a:tc>
                  <a:txBody>
                    <a:bodyPr/>
                    <a:lstStyle/>
                    <a:p>
                      <a:pPr marL="0" indent="0">
                        <a:buNone/>
                      </a:pPr>
                      <a:r>
                        <a:rPr lang="en-US" sz="1500" dirty="0">
                          <a:solidFill>
                            <a:schemeClr val="tx1"/>
                          </a:solidFill>
                        </a:rPr>
                        <a:t>Length, position, area</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566928">
                <a:tc>
                  <a:txBody>
                    <a:bodyPr/>
                    <a:lstStyle/>
                    <a:p>
                      <a:pPr marL="0" indent="0">
                        <a:buNone/>
                      </a:pPr>
                      <a:r>
                        <a:rPr lang="en-US" sz="1500" b="1" dirty="0">
                          <a:solidFill>
                            <a:schemeClr val="tx1"/>
                          </a:solidFill>
                        </a:rPr>
                        <a:t>Temporal</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2"/>
                    </a:solidFill>
                  </a:tcPr>
                </a:tc>
                <a:tc>
                  <a:txBody>
                    <a:bodyPr/>
                    <a:lstStyle/>
                    <a:p>
                      <a:pPr marL="0" indent="0">
                        <a:buNone/>
                      </a:pPr>
                      <a:r>
                        <a:rPr lang="en-US" sz="1500" dirty="0">
                          <a:solidFill>
                            <a:schemeClr val="tx1"/>
                          </a:solidFill>
                        </a:rPr>
                        <a:t>Time stamps (special interval)</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2"/>
                    </a:solidFill>
                  </a:tcPr>
                </a:tc>
                <a:tc>
                  <a:txBody>
                    <a:bodyPr/>
                    <a:lstStyle/>
                    <a:p>
                      <a:pPr marL="0" indent="0">
                        <a:buNone/>
                      </a:pPr>
                      <a:r>
                        <a:rPr lang="en-US" sz="1500" dirty="0">
                          <a:solidFill>
                            <a:schemeClr val="tx1"/>
                          </a:solidFill>
                        </a:rPr>
                        <a:t>Daily exchange rate LBP/USD, order date</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2"/>
                    </a:solidFill>
                  </a:tcPr>
                </a:tc>
                <a:tc>
                  <a:txBody>
                    <a:bodyPr/>
                    <a:lstStyle/>
                    <a:p>
                      <a:pPr marL="0" indent="0">
                        <a:buNone/>
                      </a:pPr>
                      <a:r>
                        <a:rPr lang="en-US" sz="1500" dirty="0">
                          <a:solidFill>
                            <a:schemeClr val="tx1"/>
                          </a:solidFill>
                        </a:rPr>
                        <a:t>Resample, lag, trend</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2"/>
                    </a:solidFill>
                  </a:tcPr>
                </a:tc>
                <a:tc>
                  <a:txBody>
                    <a:bodyPr/>
                    <a:lstStyle/>
                    <a:p>
                      <a:pPr marL="0" indent="0">
                        <a:buNone/>
                      </a:pPr>
                      <a:r>
                        <a:rPr lang="en-US" sz="1500" dirty="0">
                          <a:solidFill>
                            <a:schemeClr val="tx1"/>
                          </a:solidFill>
                        </a:rPr>
                        <a:t>x-axis of line charts</a:t>
                      </a:r>
                      <a:endParaRPr lang="en-US" sz="1500" dirty="0"/>
                    </a:p>
                  </a:txBody>
                  <a:tcPr marL="101600" marR="101600" marT="50800" marB="50800" anchor="ctr">
                    <a:lnL w="9525" cap="flat" cmpd="sng" algn="ctr">
                      <a:solidFill>
                        <a:srgbClr val="B9CDE5"/>
                      </a:solidFill>
                      <a:prstDash val="solid"/>
                      <a:round/>
                      <a:headEnd type="none" w="med" len="med"/>
                      <a:tailEnd type="none" w="med" len="med"/>
                    </a:lnL>
                    <a:lnR w="9525" cap="flat" cmpd="sng" algn="ctr">
                      <a:solidFill>
                        <a:srgbClr val="B9CDE5"/>
                      </a:solidFill>
                      <a:prstDash val="solid"/>
                      <a:round/>
                      <a:headEnd type="none" w="med" len="med"/>
                      <a:tailEnd type="none" w="med" len="med"/>
                    </a:lnR>
                    <a:lnT w="9525" cap="flat" cmpd="sng" algn="ctr">
                      <a:solidFill>
                        <a:srgbClr val="B9CDE5"/>
                      </a:solidFill>
                      <a:prstDash val="solid"/>
                      <a:round/>
                      <a:headEnd type="none" w="med" len="med"/>
                      <a:tailEnd type="none" w="med" len="med"/>
                    </a:lnT>
                    <a:lnB w="9525" cap="flat" cmpd="sng" algn="ctr">
                      <a:solidFill>
                        <a:srgbClr val="B9CDE5"/>
                      </a:solidFill>
                      <a:prstDash val="solid"/>
                      <a:round/>
                      <a:headEnd type="none" w="med" len="med"/>
                      <a:tailEnd type="none" w="med" len="med"/>
                    </a:lnB>
                    <a:solidFill>
                      <a:schemeClr val="bg2"/>
                    </a:solidFill>
                  </a:tcPr>
                </a:tc>
                <a:extLst>
                  <a:ext uri="{0D108BD9-81ED-4DB2-BD59-A6C34878D82A}">
                    <a16:rowId xmlns:a16="http://schemas.microsoft.com/office/drawing/2014/main" val="10005"/>
                  </a:ext>
                </a:extLst>
              </a:tr>
            </a:tbl>
          </a:graphicData>
        </a:graphic>
      </p:graphicFrame>
      <p:sp>
        <p:nvSpPr>
          <p:cNvPr id="4" name="Text 1"/>
          <p:cNvSpPr txBox="1"/>
          <p:nvPr/>
        </p:nvSpPr>
        <p:spPr>
          <a:xfrm>
            <a:off x="548640" y="5897880"/>
            <a:ext cx="11094415" cy="365760"/>
          </a:xfrm>
          <a:prstGeom prst="rect">
            <a:avLst/>
          </a:prstGeom>
          <a:noFill/>
          <a:ln/>
        </p:spPr>
        <p:txBody>
          <a:bodyPr wrap="square" lIns="0" tIns="0" rIns="0" bIns="0" rtlCol="0" anchor="b"/>
          <a:lstStyle/>
          <a:p>
            <a:pPr marL="0" indent="0">
              <a:buNone/>
            </a:pPr>
            <a:r>
              <a:rPr lang="en-US" sz="1300" i="1" dirty="0">
                <a:solidFill>
                  <a:schemeClr val="accent5"/>
                </a:solidFill>
              </a:rPr>
              <a:t>Trap: postcodes and student IDs are numbers, but they are nominal. Never average them or plot them on a continuous axis.</a:t>
            </a:r>
            <a:endParaRPr lang="en-US" sz="1300" dirty="0"/>
          </a:p>
        </p:txBody>
      </p:sp>
      <p:sp>
        <p:nvSpPr>
          <p:cNvPr id="25" name="Slide Number Placeholder 0"/>
          <p:cNvSpPr>
            <a:spLocks noGrp="1"/>
          </p:cNvSpPr>
          <p:nvPr>
            <p:ph type="sldNum" sz="quarter" idx="4294967295"/>
          </p:nvPr>
        </p:nvSpPr>
        <p:spPr>
          <a:xfrm>
            <a:off x="0" y="1161288"/>
            <a:ext cx="502920" cy="18288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FFFFFF"/>
                </a:solidFill>
              </a:defRPr>
            </a:lvl1pPr>
          </a:lstStyle>
          <a:p>
            <a:pPr algn="ctr"/>
            <a:fld id="{F7021451-1387-4CA6-816F-3879F97B5CBC}" type="slidenum">
              <a:rPr lang="en-US" b="1"/>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3"/>
          <p:cNvSpPr>
            <a:spLocks noGrp="1"/>
          </p:cNvSpPr>
          <p:nvPr>
            <p:ph type="title" idx="103" hasCustomPrompt="1"/>
          </p:nvPr>
        </p:nvSpPr>
        <p:spPr>
          <a:xfrm>
            <a:off x="548640" y="182880"/>
            <a:ext cx="11094415" cy="914400"/>
          </a:xfrm>
          <a:prstGeom prst="rect">
            <a:avLst/>
          </a:prstGeom>
          <a:noFill/>
          <a:ln/>
        </p:spPr>
        <p:txBody>
          <a:bodyPr wrap="square" lIns="0" tIns="0" rIns="0" bIns="0" rtlCol="0" anchor="b"/>
          <a:lstStyle/>
          <a:p>
            <a:pPr marL="0" indent="0" algn="l">
              <a:buNone/>
            </a:pPr>
            <a:r>
              <a:rPr lang="en-US" sz="3600" dirty="0">
                <a:solidFill>
                  <a:schemeClr val="tx2"/>
                </a:solidFill>
                <a:latin typeface="Calibri" pitchFamily="34" charset="0"/>
                <a:ea typeface="Calibri" pitchFamily="34" charset="-122"/>
                <a:cs typeface="Calibri" pitchFamily="34" charset="-120"/>
              </a:rPr>
              <a:t>Beyond columns: common data structures</a:t>
            </a:r>
            <a:endParaRPr lang="en-US" sz="3600" dirty="0"/>
          </a:p>
        </p:txBody>
      </p:sp>
      <p:sp>
        <p:nvSpPr>
          <p:cNvPr id="3" name="card"/>
          <p:cNvSpPr/>
          <p:nvPr/>
        </p:nvSpPr>
        <p:spPr>
          <a:xfrm>
            <a:off x="548640" y="1463040"/>
            <a:ext cx="3515258" cy="2263140"/>
          </a:xfrm>
          <a:prstGeom prst="roundRect">
            <a:avLst>
              <a:gd name="adj" fmla="val 4848"/>
            </a:avLst>
          </a:prstGeom>
          <a:noFill/>
          <a:ln/>
        </p:spPr>
        <p:txBody>
          <a:bodyPr/>
          <a:lstStyle/>
          <a:p>
            <a:endParaRPr lang="en-US"/>
          </a:p>
        </p:txBody>
      </p:sp>
      <p:sp>
        <p:nvSpPr>
          <p:cNvPr id="4" name="icon-circle"/>
          <p:cNvSpPr/>
          <p:nvPr/>
        </p:nvSpPr>
        <p:spPr>
          <a:xfrm>
            <a:off x="822960" y="1737360"/>
            <a:ext cx="566928" cy="566928"/>
          </a:xfrm>
          <a:prstGeom prst="ellipse">
            <a:avLst/>
          </a:prstGeom>
          <a:solidFill>
            <a:schemeClr val="accent1"/>
          </a:solidFill>
          <a:ln/>
        </p:spPr>
        <p:txBody>
          <a:bodyPr/>
          <a:lstStyle/>
          <a:p>
            <a:endParaRPr lang="en-US"/>
          </a:p>
        </p:txBody>
      </p:sp>
      <p:pic>
        <p:nvPicPr>
          <p:cNvPr id="5" name="Image 0" descr="Table icon"/>
          <p:cNvPicPr>
            <a:picLocks noChangeAspect="1"/>
          </p:cNvPicPr>
          <p:nvPr/>
        </p:nvPicPr>
        <p:blipFill>
          <a:blip r:embed="rId3"/>
          <a:stretch>
            <a:fillRect/>
          </a:stretch>
        </p:blipFill>
        <p:spPr>
          <a:xfrm>
            <a:off x="959023" y="1873423"/>
            <a:ext cx="294803" cy="294803"/>
          </a:xfrm>
          <a:prstGeom prst="rect">
            <a:avLst/>
          </a:prstGeom>
        </p:spPr>
      </p:pic>
      <p:sp>
        <p:nvSpPr>
          <p:cNvPr id="6" name="Text 3"/>
          <p:cNvSpPr txBox="1"/>
          <p:nvPr/>
        </p:nvSpPr>
        <p:spPr>
          <a:xfrm>
            <a:off x="822960" y="2423160"/>
            <a:ext cx="2966618" cy="411480"/>
          </a:xfrm>
          <a:prstGeom prst="rect">
            <a:avLst/>
          </a:prstGeom>
          <a:noFill/>
          <a:ln/>
        </p:spPr>
        <p:txBody>
          <a:bodyPr wrap="square" lIns="0" tIns="0" rIns="0" bIns="0" rtlCol="0" anchor="t"/>
          <a:lstStyle/>
          <a:p>
            <a:pPr marL="0" indent="0">
              <a:buNone/>
            </a:pPr>
            <a:r>
              <a:rPr lang="en-US" sz="1800" b="1" dirty="0">
                <a:solidFill>
                  <a:schemeClr val="tx2"/>
                </a:solidFill>
              </a:rPr>
              <a:t>Tabular</a:t>
            </a:r>
            <a:endParaRPr lang="en-US" sz="1800" dirty="0"/>
          </a:p>
        </p:txBody>
      </p:sp>
      <p:sp>
        <p:nvSpPr>
          <p:cNvPr id="7" name="Text 4"/>
          <p:cNvSpPr txBox="1"/>
          <p:nvPr/>
        </p:nvSpPr>
        <p:spPr>
          <a:xfrm>
            <a:off x="822960" y="2880360"/>
            <a:ext cx="2966618" cy="754380"/>
          </a:xfrm>
          <a:prstGeom prst="rect">
            <a:avLst/>
          </a:prstGeom>
          <a:noFill/>
          <a:ln/>
        </p:spPr>
        <p:txBody>
          <a:bodyPr wrap="square" lIns="0" tIns="0" rIns="0" bIns="0" rtlCol="0" anchor="t"/>
          <a:lstStyle/>
          <a:p>
            <a:pPr marL="0" indent="0">
              <a:buNone/>
            </a:pPr>
            <a:r>
              <a:rPr lang="en-US" sz="1600" dirty="0">
                <a:solidFill>
                  <a:schemeClr val="tx1"/>
                </a:solidFill>
              </a:rPr>
              <a:t>Rows = observations, columns = variables. Bars, scatter, histograms.</a:t>
            </a:r>
            <a:endParaRPr lang="en-US" sz="1600" dirty="0"/>
          </a:p>
        </p:txBody>
      </p:sp>
      <p:sp>
        <p:nvSpPr>
          <p:cNvPr id="8" name="card"/>
          <p:cNvSpPr/>
          <p:nvPr/>
        </p:nvSpPr>
        <p:spPr>
          <a:xfrm>
            <a:off x="4338218" y="1463040"/>
            <a:ext cx="3515258" cy="2263140"/>
          </a:xfrm>
          <a:prstGeom prst="roundRect">
            <a:avLst>
              <a:gd name="adj" fmla="val 4848"/>
            </a:avLst>
          </a:prstGeom>
          <a:noFill/>
          <a:ln/>
        </p:spPr>
        <p:txBody>
          <a:bodyPr/>
          <a:lstStyle/>
          <a:p>
            <a:endParaRPr lang="en-US"/>
          </a:p>
        </p:txBody>
      </p:sp>
      <p:sp>
        <p:nvSpPr>
          <p:cNvPr id="9" name="icon-circle"/>
          <p:cNvSpPr/>
          <p:nvPr/>
        </p:nvSpPr>
        <p:spPr>
          <a:xfrm>
            <a:off x="4612538" y="1737360"/>
            <a:ext cx="566928" cy="566928"/>
          </a:xfrm>
          <a:prstGeom prst="ellipse">
            <a:avLst/>
          </a:prstGeom>
          <a:solidFill>
            <a:schemeClr val="accent1"/>
          </a:solidFill>
          <a:ln/>
        </p:spPr>
        <p:txBody>
          <a:bodyPr/>
          <a:lstStyle/>
          <a:p>
            <a:endParaRPr lang="en-US"/>
          </a:p>
        </p:txBody>
      </p:sp>
      <p:pic>
        <p:nvPicPr>
          <p:cNvPr id="10" name="Image 1" descr="CalendarDays icon"/>
          <p:cNvPicPr>
            <a:picLocks noChangeAspect="1"/>
          </p:cNvPicPr>
          <p:nvPr/>
        </p:nvPicPr>
        <p:blipFill>
          <a:blip r:embed="rId4"/>
          <a:stretch>
            <a:fillRect/>
          </a:stretch>
        </p:blipFill>
        <p:spPr>
          <a:xfrm>
            <a:off x="4748601" y="1873423"/>
            <a:ext cx="294803" cy="294803"/>
          </a:xfrm>
          <a:prstGeom prst="rect">
            <a:avLst/>
          </a:prstGeom>
        </p:spPr>
      </p:pic>
      <p:sp>
        <p:nvSpPr>
          <p:cNvPr id="11" name="Text 7"/>
          <p:cNvSpPr txBox="1"/>
          <p:nvPr/>
        </p:nvSpPr>
        <p:spPr>
          <a:xfrm>
            <a:off x="4612538" y="2423160"/>
            <a:ext cx="2966618" cy="411480"/>
          </a:xfrm>
          <a:prstGeom prst="rect">
            <a:avLst/>
          </a:prstGeom>
          <a:noFill/>
          <a:ln/>
        </p:spPr>
        <p:txBody>
          <a:bodyPr wrap="square" lIns="0" tIns="0" rIns="0" bIns="0" rtlCol="0" anchor="t"/>
          <a:lstStyle/>
          <a:p>
            <a:pPr marL="0" indent="0">
              <a:buNone/>
            </a:pPr>
            <a:r>
              <a:rPr lang="en-US" sz="1800" b="1" dirty="0">
                <a:solidFill>
                  <a:schemeClr val="tx2"/>
                </a:solidFill>
              </a:rPr>
              <a:t>Time series</a:t>
            </a:r>
            <a:endParaRPr lang="en-US" sz="1800" dirty="0"/>
          </a:p>
        </p:txBody>
      </p:sp>
      <p:sp>
        <p:nvSpPr>
          <p:cNvPr id="12" name="Text 8"/>
          <p:cNvSpPr txBox="1"/>
          <p:nvPr/>
        </p:nvSpPr>
        <p:spPr>
          <a:xfrm>
            <a:off x="4612538" y="2880360"/>
            <a:ext cx="2966618" cy="754380"/>
          </a:xfrm>
          <a:prstGeom prst="rect">
            <a:avLst/>
          </a:prstGeom>
          <a:noFill/>
          <a:ln/>
        </p:spPr>
        <p:txBody>
          <a:bodyPr wrap="square" lIns="0" tIns="0" rIns="0" bIns="0" rtlCol="0" anchor="t"/>
          <a:lstStyle/>
          <a:p>
            <a:pPr marL="0" indent="0">
              <a:buNone/>
            </a:pPr>
            <a:r>
              <a:rPr lang="en-US" sz="1600" dirty="0">
                <a:solidFill>
                  <a:schemeClr val="tx1"/>
                </a:solidFill>
              </a:rPr>
              <a:t>Ordered by time. Line, area, calendar heatmap, sparkline.</a:t>
            </a:r>
            <a:endParaRPr lang="en-US" sz="1600" dirty="0"/>
          </a:p>
        </p:txBody>
      </p:sp>
      <p:sp>
        <p:nvSpPr>
          <p:cNvPr id="13" name="card"/>
          <p:cNvSpPr/>
          <p:nvPr/>
        </p:nvSpPr>
        <p:spPr>
          <a:xfrm>
            <a:off x="8127797" y="1463040"/>
            <a:ext cx="3515258" cy="2263140"/>
          </a:xfrm>
          <a:prstGeom prst="roundRect">
            <a:avLst>
              <a:gd name="adj" fmla="val 4848"/>
            </a:avLst>
          </a:prstGeom>
          <a:noFill/>
          <a:ln/>
        </p:spPr>
        <p:txBody>
          <a:bodyPr/>
          <a:lstStyle/>
          <a:p>
            <a:endParaRPr lang="en-US"/>
          </a:p>
        </p:txBody>
      </p:sp>
      <p:sp>
        <p:nvSpPr>
          <p:cNvPr id="14" name="icon-circle"/>
          <p:cNvSpPr/>
          <p:nvPr/>
        </p:nvSpPr>
        <p:spPr>
          <a:xfrm>
            <a:off x="8402117" y="1737360"/>
            <a:ext cx="566928" cy="566928"/>
          </a:xfrm>
          <a:prstGeom prst="ellipse">
            <a:avLst/>
          </a:prstGeom>
          <a:solidFill>
            <a:schemeClr val="accent1"/>
          </a:solidFill>
          <a:ln/>
        </p:spPr>
        <p:txBody>
          <a:bodyPr/>
          <a:lstStyle/>
          <a:p>
            <a:endParaRPr lang="en-US"/>
          </a:p>
        </p:txBody>
      </p:sp>
      <p:pic>
        <p:nvPicPr>
          <p:cNvPr id="15" name="Image 2" descr="MapLocationDot icon"/>
          <p:cNvPicPr>
            <a:picLocks noChangeAspect="1"/>
          </p:cNvPicPr>
          <p:nvPr/>
        </p:nvPicPr>
        <p:blipFill>
          <a:blip r:embed="rId5"/>
          <a:stretch>
            <a:fillRect/>
          </a:stretch>
        </p:blipFill>
        <p:spPr>
          <a:xfrm>
            <a:off x="8538180" y="1873423"/>
            <a:ext cx="294803" cy="294803"/>
          </a:xfrm>
          <a:prstGeom prst="rect">
            <a:avLst/>
          </a:prstGeom>
        </p:spPr>
      </p:pic>
      <p:sp>
        <p:nvSpPr>
          <p:cNvPr id="16" name="Text 11"/>
          <p:cNvSpPr txBox="1"/>
          <p:nvPr/>
        </p:nvSpPr>
        <p:spPr>
          <a:xfrm>
            <a:off x="8402117" y="2423160"/>
            <a:ext cx="2966618" cy="411480"/>
          </a:xfrm>
          <a:prstGeom prst="rect">
            <a:avLst/>
          </a:prstGeom>
          <a:noFill/>
          <a:ln/>
        </p:spPr>
        <p:txBody>
          <a:bodyPr wrap="square" lIns="0" tIns="0" rIns="0" bIns="0" rtlCol="0" anchor="t"/>
          <a:lstStyle/>
          <a:p>
            <a:pPr marL="0" indent="0">
              <a:buNone/>
            </a:pPr>
            <a:r>
              <a:rPr lang="en-US" sz="1800" b="1" dirty="0">
                <a:solidFill>
                  <a:schemeClr val="tx2"/>
                </a:solidFill>
              </a:rPr>
              <a:t>Geospatial</a:t>
            </a:r>
            <a:endParaRPr lang="en-US" sz="1800" dirty="0"/>
          </a:p>
        </p:txBody>
      </p:sp>
      <p:sp>
        <p:nvSpPr>
          <p:cNvPr id="17" name="Text 12"/>
          <p:cNvSpPr txBox="1"/>
          <p:nvPr/>
        </p:nvSpPr>
        <p:spPr>
          <a:xfrm>
            <a:off x="8402117" y="2880360"/>
            <a:ext cx="2966618" cy="754380"/>
          </a:xfrm>
          <a:prstGeom prst="rect">
            <a:avLst/>
          </a:prstGeom>
          <a:noFill/>
          <a:ln/>
        </p:spPr>
        <p:txBody>
          <a:bodyPr wrap="square" lIns="0" tIns="0" rIns="0" bIns="0" rtlCol="0" anchor="t"/>
          <a:lstStyle/>
          <a:p>
            <a:pPr marL="0" indent="0">
              <a:buNone/>
            </a:pPr>
            <a:r>
              <a:rPr lang="en-US" sz="1600" dirty="0">
                <a:solidFill>
                  <a:schemeClr val="tx1"/>
                </a:solidFill>
              </a:rPr>
              <a:t>Coordinates or regions. Choropleth, point map, flow map.</a:t>
            </a:r>
            <a:endParaRPr lang="en-US" sz="1600" dirty="0"/>
          </a:p>
        </p:txBody>
      </p:sp>
      <p:sp>
        <p:nvSpPr>
          <p:cNvPr id="18" name="card"/>
          <p:cNvSpPr/>
          <p:nvPr/>
        </p:nvSpPr>
        <p:spPr>
          <a:xfrm>
            <a:off x="548640" y="4000500"/>
            <a:ext cx="3515258" cy="2263140"/>
          </a:xfrm>
          <a:prstGeom prst="roundRect">
            <a:avLst>
              <a:gd name="adj" fmla="val 4848"/>
            </a:avLst>
          </a:prstGeom>
          <a:noFill/>
          <a:ln/>
        </p:spPr>
        <p:txBody>
          <a:bodyPr/>
          <a:lstStyle/>
          <a:p>
            <a:endParaRPr lang="en-US"/>
          </a:p>
        </p:txBody>
      </p:sp>
      <p:sp>
        <p:nvSpPr>
          <p:cNvPr id="19" name="icon-circle"/>
          <p:cNvSpPr/>
          <p:nvPr/>
        </p:nvSpPr>
        <p:spPr>
          <a:xfrm>
            <a:off x="822960" y="4274820"/>
            <a:ext cx="566928" cy="566928"/>
          </a:xfrm>
          <a:prstGeom prst="ellipse">
            <a:avLst/>
          </a:prstGeom>
          <a:solidFill>
            <a:schemeClr val="accent1"/>
          </a:solidFill>
          <a:ln/>
        </p:spPr>
        <p:txBody>
          <a:bodyPr/>
          <a:lstStyle/>
          <a:p>
            <a:endParaRPr lang="en-US"/>
          </a:p>
        </p:txBody>
      </p:sp>
      <p:pic>
        <p:nvPicPr>
          <p:cNvPr id="20" name="Image 3" descr="Sitemap icon"/>
          <p:cNvPicPr>
            <a:picLocks noChangeAspect="1"/>
          </p:cNvPicPr>
          <p:nvPr/>
        </p:nvPicPr>
        <p:blipFill>
          <a:blip r:embed="rId6"/>
          <a:stretch>
            <a:fillRect/>
          </a:stretch>
        </p:blipFill>
        <p:spPr>
          <a:xfrm>
            <a:off x="959023" y="4410883"/>
            <a:ext cx="294803" cy="294803"/>
          </a:xfrm>
          <a:prstGeom prst="rect">
            <a:avLst/>
          </a:prstGeom>
        </p:spPr>
      </p:pic>
      <p:sp>
        <p:nvSpPr>
          <p:cNvPr id="21" name="Text 15"/>
          <p:cNvSpPr txBox="1"/>
          <p:nvPr/>
        </p:nvSpPr>
        <p:spPr>
          <a:xfrm>
            <a:off x="822960" y="4960620"/>
            <a:ext cx="2966618" cy="411480"/>
          </a:xfrm>
          <a:prstGeom prst="rect">
            <a:avLst/>
          </a:prstGeom>
          <a:noFill/>
          <a:ln/>
        </p:spPr>
        <p:txBody>
          <a:bodyPr wrap="square" lIns="0" tIns="0" rIns="0" bIns="0" rtlCol="0" anchor="t"/>
          <a:lstStyle/>
          <a:p>
            <a:pPr marL="0" indent="0">
              <a:buNone/>
            </a:pPr>
            <a:r>
              <a:rPr lang="en-US" sz="1800" b="1" dirty="0">
                <a:solidFill>
                  <a:schemeClr val="tx2"/>
                </a:solidFill>
              </a:rPr>
              <a:t>Hierarchical</a:t>
            </a:r>
            <a:endParaRPr lang="en-US" sz="1800" dirty="0"/>
          </a:p>
        </p:txBody>
      </p:sp>
      <p:sp>
        <p:nvSpPr>
          <p:cNvPr id="22" name="Text 16"/>
          <p:cNvSpPr txBox="1"/>
          <p:nvPr/>
        </p:nvSpPr>
        <p:spPr>
          <a:xfrm>
            <a:off x="822960" y="5417820"/>
            <a:ext cx="2966618" cy="754380"/>
          </a:xfrm>
          <a:prstGeom prst="rect">
            <a:avLst/>
          </a:prstGeom>
          <a:noFill/>
          <a:ln/>
        </p:spPr>
        <p:txBody>
          <a:bodyPr wrap="square" lIns="0" tIns="0" rIns="0" bIns="0" rtlCol="0" anchor="t"/>
          <a:lstStyle/>
          <a:p>
            <a:pPr marL="0" indent="0">
              <a:buNone/>
            </a:pPr>
            <a:r>
              <a:rPr lang="en-US" sz="1600" dirty="0">
                <a:solidFill>
                  <a:schemeClr val="tx1"/>
                </a:solidFill>
              </a:rPr>
              <a:t>Parent-child (governorate &gt; district &gt; town). Treemap, sunburst.</a:t>
            </a:r>
            <a:endParaRPr lang="en-US" sz="1600" dirty="0"/>
          </a:p>
        </p:txBody>
      </p:sp>
      <p:sp>
        <p:nvSpPr>
          <p:cNvPr id="23" name="card"/>
          <p:cNvSpPr/>
          <p:nvPr/>
        </p:nvSpPr>
        <p:spPr>
          <a:xfrm>
            <a:off x="4338218" y="4000500"/>
            <a:ext cx="3515258" cy="2263140"/>
          </a:xfrm>
          <a:prstGeom prst="roundRect">
            <a:avLst>
              <a:gd name="adj" fmla="val 4848"/>
            </a:avLst>
          </a:prstGeom>
          <a:noFill/>
          <a:ln/>
        </p:spPr>
        <p:txBody>
          <a:bodyPr/>
          <a:lstStyle/>
          <a:p>
            <a:endParaRPr lang="en-US"/>
          </a:p>
        </p:txBody>
      </p:sp>
      <p:sp>
        <p:nvSpPr>
          <p:cNvPr id="24" name="icon-circle"/>
          <p:cNvSpPr/>
          <p:nvPr/>
        </p:nvSpPr>
        <p:spPr>
          <a:xfrm>
            <a:off x="4612538" y="4274820"/>
            <a:ext cx="566928" cy="566928"/>
          </a:xfrm>
          <a:prstGeom prst="ellipse">
            <a:avLst/>
          </a:prstGeom>
          <a:solidFill>
            <a:schemeClr val="accent1"/>
          </a:solidFill>
          <a:ln/>
        </p:spPr>
        <p:txBody>
          <a:bodyPr/>
          <a:lstStyle/>
          <a:p>
            <a:endParaRPr lang="en-US"/>
          </a:p>
        </p:txBody>
      </p:sp>
      <p:pic>
        <p:nvPicPr>
          <p:cNvPr id="25" name="Image 4" descr="DiagramProject icon"/>
          <p:cNvPicPr>
            <a:picLocks noChangeAspect="1"/>
          </p:cNvPicPr>
          <p:nvPr/>
        </p:nvPicPr>
        <p:blipFill>
          <a:blip r:embed="rId7"/>
          <a:stretch>
            <a:fillRect/>
          </a:stretch>
        </p:blipFill>
        <p:spPr>
          <a:xfrm>
            <a:off x="4748601" y="4410883"/>
            <a:ext cx="294803" cy="294803"/>
          </a:xfrm>
          <a:prstGeom prst="rect">
            <a:avLst/>
          </a:prstGeom>
        </p:spPr>
      </p:pic>
      <p:sp>
        <p:nvSpPr>
          <p:cNvPr id="26" name="Text 19"/>
          <p:cNvSpPr txBox="1"/>
          <p:nvPr/>
        </p:nvSpPr>
        <p:spPr>
          <a:xfrm>
            <a:off x="4612538" y="4960620"/>
            <a:ext cx="2966618" cy="411480"/>
          </a:xfrm>
          <a:prstGeom prst="rect">
            <a:avLst/>
          </a:prstGeom>
          <a:noFill/>
          <a:ln/>
        </p:spPr>
        <p:txBody>
          <a:bodyPr wrap="square" lIns="0" tIns="0" rIns="0" bIns="0" rtlCol="0" anchor="t"/>
          <a:lstStyle/>
          <a:p>
            <a:pPr marL="0" indent="0">
              <a:buNone/>
            </a:pPr>
            <a:r>
              <a:rPr lang="en-US" sz="1800" b="1" dirty="0">
                <a:solidFill>
                  <a:schemeClr val="tx2"/>
                </a:solidFill>
              </a:rPr>
              <a:t>Network</a:t>
            </a:r>
            <a:endParaRPr lang="en-US" sz="1800" dirty="0"/>
          </a:p>
        </p:txBody>
      </p:sp>
      <p:sp>
        <p:nvSpPr>
          <p:cNvPr id="27" name="Text 20"/>
          <p:cNvSpPr txBox="1"/>
          <p:nvPr/>
        </p:nvSpPr>
        <p:spPr>
          <a:xfrm>
            <a:off x="4612538" y="5417820"/>
            <a:ext cx="2966618" cy="754380"/>
          </a:xfrm>
          <a:prstGeom prst="rect">
            <a:avLst/>
          </a:prstGeom>
          <a:noFill/>
          <a:ln/>
        </p:spPr>
        <p:txBody>
          <a:bodyPr wrap="square" lIns="0" tIns="0" rIns="0" bIns="0" rtlCol="0" anchor="t"/>
          <a:lstStyle/>
          <a:p>
            <a:pPr marL="0" indent="0">
              <a:buNone/>
            </a:pPr>
            <a:r>
              <a:rPr lang="en-US" sz="1600" dirty="0">
                <a:solidFill>
                  <a:schemeClr val="tx1"/>
                </a:solidFill>
              </a:rPr>
              <a:t>Nodes + edges (social, flights). Node-link graph, chord, Sankey.</a:t>
            </a:r>
            <a:endParaRPr lang="en-US" sz="1600" dirty="0"/>
          </a:p>
        </p:txBody>
      </p:sp>
      <p:sp>
        <p:nvSpPr>
          <p:cNvPr id="28" name="card"/>
          <p:cNvSpPr/>
          <p:nvPr/>
        </p:nvSpPr>
        <p:spPr>
          <a:xfrm>
            <a:off x="8127797" y="4000500"/>
            <a:ext cx="3515258" cy="2263140"/>
          </a:xfrm>
          <a:prstGeom prst="roundRect">
            <a:avLst>
              <a:gd name="adj" fmla="val 4848"/>
            </a:avLst>
          </a:prstGeom>
          <a:noFill/>
          <a:ln/>
        </p:spPr>
        <p:txBody>
          <a:bodyPr/>
          <a:lstStyle/>
          <a:p>
            <a:endParaRPr lang="en-US"/>
          </a:p>
        </p:txBody>
      </p:sp>
      <p:sp>
        <p:nvSpPr>
          <p:cNvPr id="29" name="icon-circle"/>
          <p:cNvSpPr/>
          <p:nvPr/>
        </p:nvSpPr>
        <p:spPr>
          <a:xfrm>
            <a:off x="8402117" y="4274820"/>
            <a:ext cx="566928" cy="566928"/>
          </a:xfrm>
          <a:prstGeom prst="ellipse">
            <a:avLst/>
          </a:prstGeom>
          <a:solidFill>
            <a:schemeClr val="accent1"/>
          </a:solidFill>
          <a:ln/>
        </p:spPr>
        <p:txBody>
          <a:bodyPr/>
          <a:lstStyle/>
          <a:p>
            <a:endParaRPr lang="en-US"/>
          </a:p>
        </p:txBody>
      </p:sp>
      <p:pic>
        <p:nvPicPr>
          <p:cNvPr id="30" name="Image 5" descr="Font icon"/>
          <p:cNvPicPr>
            <a:picLocks noChangeAspect="1"/>
          </p:cNvPicPr>
          <p:nvPr/>
        </p:nvPicPr>
        <p:blipFill>
          <a:blip r:embed="rId8"/>
          <a:stretch>
            <a:fillRect/>
          </a:stretch>
        </p:blipFill>
        <p:spPr>
          <a:xfrm>
            <a:off x="8538180" y="4410883"/>
            <a:ext cx="294803" cy="294803"/>
          </a:xfrm>
          <a:prstGeom prst="rect">
            <a:avLst/>
          </a:prstGeom>
        </p:spPr>
      </p:pic>
      <p:sp>
        <p:nvSpPr>
          <p:cNvPr id="31" name="Text 23"/>
          <p:cNvSpPr txBox="1"/>
          <p:nvPr/>
        </p:nvSpPr>
        <p:spPr>
          <a:xfrm>
            <a:off x="8402117" y="4960620"/>
            <a:ext cx="2966618" cy="411480"/>
          </a:xfrm>
          <a:prstGeom prst="rect">
            <a:avLst/>
          </a:prstGeom>
          <a:noFill/>
          <a:ln/>
        </p:spPr>
        <p:txBody>
          <a:bodyPr wrap="square" lIns="0" tIns="0" rIns="0" bIns="0" rtlCol="0" anchor="t"/>
          <a:lstStyle/>
          <a:p>
            <a:pPr marL="0" indent="0">
              <a:buNone/>
            </a:pPr>
            <a:r>
              <a:rPr lang="en-US" sz="1800" b="1" dirty="0">
                <a:solidFill>
                  <a:schemeClr val="tx2"/>
                </a:solidFill>
              </a:rPr>
              <a:t>Text</a:t>
            </a:r>
            <a:endParaRPr lang="en-US" sz="1800" dirty="0"/>
          </a:p>
        </p:txBody>
      </p:sp>
      <p:sp>
        <p:nvSpPr>
          <p:cNvPr id="32" name="Text 24"/>
          <p:cNvSpPr txBox="1"/>
          <p:nvPr/>
        </p:nvSpPr>
        <p:spPr>
          <a:xfrm>
            <a:off x="8402117" y="5417820"/>
            <a:ext cx="2966618" cy="754380"/>
          </a:xfrm>
          <a:prstGeom prst="rect">
            <a:avLst/>
          </a:prstGeom>
          <a:noFill/>
          <a:ln/>
        </p:spPr>
        <p:txBody>
          <a:bodyPr wrap="square" lIns="0" tIns="0" rIns="0" bIns="0" rtlCol="0" anchor="t"/>
          <a:lstStyle/>
          <a:p>
            <a:pPr marL="0" indent="0">
              <a:buNone/>
            </a:pPr>
            <a:r>
              <a:rPr lang="en-US" sz="1600" dirty="0">
                <a:solidFill>
                  <a:schemeClr val="tx1"/>
                </a:solidFill>
              </a:rPr>
              <a:t>Reviews, tweets. Word frequency bars, topic charts (avoid word clouds).</a:t>
            </a:r>
            <a:endParaRPr lang="en-US" sz="1600" dirty="0"/>
          </a:p>
        </p:txBody>
      </p:sp>
      <p:sp>
        <p:nvSpPr>
          <p:cNvPr id="33" name="Slide Number Placeholder 0"/>
          <p:cNvSpPr>
            <a:spLocks noGrp="1"/>
          </p:cNvSpPr>
          <p:nvPr>
            <p:ph type="sldNum" sz="quarter" idx="4294967295"/>
          </p:nvPr>
        </p:nvSpPr>
        <p:spPr>
          <a:xfrm>
            <a:off x="0" y="1161288"/>
            <a:ext cx="502920" cy="18288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FFFFFF"/>
                </a:solidFill>
              </a:defRPr>
            </a:lvl1pPr>
          </a:lstStyle>
          <a:p>
            <a:pPr algn="ctr"/>
            <a:fld id="{F7021451-1387-4CA6-816F-3879F97B5CBC}" type="slidenum">
              <a:rPr lang="en-US" b="1"/>
              <a:t>10</a:t>
            </a:fld>
            <a:endParaRPr lang="en-US"/>
          </a:p>
        </p:txBody>
      </p:sp>
      <p:pic>
        <p:nvPicPr>
          <p:cNvPr id="34" name="Picture 33" descr="Python for Business: Working with Tabular Data">
            <a:extLst>
              <a:ext uri="{FF2B5EF4-FFF2-40B4-BE49-F238E27FC236}">
                <a16:creationId xmlns:a16="http://schemas.microsoft.com/office/drawing/2014/main" id="{6017FBF9-6840-1D71-0A44-0971B150BDC7}"/>
              </a:ext>
            </a:extLst>
          </p:cNvPr>
          <p:cNvPicPr>
            <a:picLocks noChangeAspect="1"/>
          </p:cNvPicPr>
          <p:nvPr/>
        </p:nvPicPr>
        <p:blipFill>
          <a:blip r:embed="rId9"/>
          <a:stretch>
            <a:fillRect/>
          </a:stretch>
        </p:blipFill>
        <p:spPr>
          <a:xfrm>
            <a:off x="1677250" y="1485900"/>
            <a:ext cx="2249488" cy="1361663"/>
          </a:xfrm>
          <a:prstGeom prst="rect">
            <a:avLst/>
          </a:prstGeom>
        </p:spPr>
      </p:pic>
      <p:pic>
        <p:nvPicPr>
          <p:cNvPr id="35" name="Picture 34" descr="What Is a Time Series and How Is It Used? | Tiger Data">
            <a:extLst>
              <a:ext uri="{FF2B5EF4-FFF2-40B4-BE49-F238E27FC236}">
                <a16:creationId xmlns:a16="http://schemas.microsoft.com/office/drawing/2014/main" id="{A1C57767-90C7-0529-680F-F269DB63BB3D}"/>
              </a:ext>
            </a:extLst>
          </p:cNvPr>
          <p:cNvPicPr>
            <a:picLocks noChangeAspect="1"/>
          </p:cNvPicPr>
          <p:nvPr/>
        </p:nvPicPr>
        <p:blipFill>
          <a:blip r:embed="rId10"/>
          <a:stretch>
            <a:fillRect/>
          </a:stretch>
        </p:blipFill>
        <p:spPr>
          <a:xfrm>
            <a:off x="5726155" y="1606123"/>
            <a:ext cx="2401641" cy="1182797"/>
          </a:xfrm>
          <a:prstGeom prst="rect">
            <a:avLst/>
          </a:prstGeom>
        </p:spPr>
      </p:pic>
      <p:pic>
        <p:nvPicPr>
          <p:cNvPr id="36" name="Picture 35" descr="What is Geospatial Data? [Collection, Analysis and Conversion]">
            <a:extLst>
              <a:ext uri="{FF2B5EF4-FFF2-40B4-BE49-F238E27FC236}">
                <a16:creationId xmlns:a16="http://schemas.microsoft.com/office/drawing/2014/main" id="{49CFCC7F-3982-52EB-AF0E-2B65A42448D6}"/>
              </a:ext>
            </a:extLst>
          </p:cNvPr>
          <p:cNvPicPr>
            <a:picLocks noChangeAspect="1"/>
          </p:cNvPicPr>
          <p:nvPr/>
        </p:nvPicPr>
        <p:blipFill>
          <a:blip r:embed="rId11"/>
          <a:stretch>
            <a:fillRect/>
          </a:stretch>
        </p:blipFill>
        <p:spPr>
          <a:xfrm>
            <a:off x="9885324" y="1144600"/>
            <a:ext cx="2131466" cy="1598600"/>
          </a:xfrm>
          <a:prstGeom prst="rect">
            <a:avLst/>
          </a:prstGeom>
        </p:spPr>
      </p:pic>
      <p:pic>
        <p:nvPicPr>
          <p:cNvPr id="37" name="Picture 36" descr="What is Hierarchical Data? | TIBCO">
            <a:extLst>
              <a:ext uri="{FF2B5EF4-FFF2-40B4-BE49-F238E27FC236}">
                <a16:creationId xmlns:a16="http://schemas.microsoft.com/office/drawing/2014/main" id="{41D9DE28-D524-9DD0-69D3-0470A4215354}"/>
              </a:ext>
            </a:extLst>
          </p:cNvPr>
          <p:cNvPicPr>
            <a:picLocks noChangeAspect="1"/>
          </p:cNvPicPr>
          <p:nvPr/>
        </p:nvPicPr>
        <p:blipFill>
          <a:blip r:embed="rId12"/>
          <a:stretch>
            <a:fillRect/>
          </a:stretch>
        </p:blipFill>
        <p:spPr>
          <a:xfrm>
            <a:off x="2134439" y="3949160"/>
            <a:ext cx="2065522" cy="1455960"/>
          </a:xfrm>
          <a:prstGeom prst="rect">
            <a:avLst/>
          </a:prstGeom>
        </p:spPr>
      </p:pic>
      <p:pic>
        <p:nvPicPr>
          <p:cNvPr id="38" name="Picture 37" descr="How to Display Complex Network Data with Information Visualization | IxDF">
            <a:extLst>
              <a:ext uri="{FF2B5EF4-FFF2-40B4-BE49-F238E27FC236}">
                <a16:creationId xmlns:a16="http://schemas.microsoft.com/office/drawing/2014/main" id="{A6BC2A47-207E-7DF6-3286-FCE6C78F2C8D}"/>
              </a:ext>
            </a:extLst>
          </p:cNvPr>
          <p:cNvPicPr>
            <a:picLocks noChangeAspect="1"/>
          </p:cNvPicPr>
          <p:nvPr/>
        </p:nvPicPr>
        <p:blipFill>
          <a:blip r:embed="rId13"/>
          <a:stretch>
            <a:fillRect/>
          </a:stretch>
        </p:blipFill>
        <p:spPr>
          <a:xfrm>
            <a:off x="6095847" y="4000500"/>
            <a:ext cx="1433901" cy="128903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4"/>
          <p:cNvSpPr>
            <a:spLocks noGrp="1"/>
          </p:cNvSpPr>
          <p:nvPr>
            <p:ph type="body" idx="104" hasCustomPrompt="1"/>
          </p:nvPr>
        </p:nvSpPr>
        <p:spPr>
          <a:xfrm>
            <a:off x="731520" y="1188720"/>
            <a:ext cx="3657600" cy="1280160"/>
          </a:xfrm>
          <a:prstGeom prst="rect">
            <a:avLst/>
          </a:prstGeom>
          <a:noFill/>
          <a:ln/>
        </p:spPr>
        <p:txBody>
          <a:bodyPr wrap="square" rtlCol="0"/>
          <a:lstStyle/>
          <a:p>
            <a:pPr marL="0" indent="0">
              <a:buNone/>
            </a:pPr>
            <a:r>
              <a:rPr lang="en-US" sz="6600" b="1" dirty="0">
                <a:solidFill>
                  <a:srgbClr val="DBE5F1"/>
                </a:solidFill>
                <a:latin typeface="Calibri" pitchFamily="34" charset="0"/>
                <a:ea typeface="Calibri" pitchFamily="34" charset="-122"/>
                <a:cs typeface="Calibri" pitchFamily="34" charset="-120"/>
              </a:rPr>
              <a:t>03</a:t>
            </a:r>
            <a:endParaRPr lang="en-US" sz="6600" dirty="0"/>
          </a:p>
        </p:txBody>
      </p:sp>
      <p:sp>
        <p:nvSpPr>
          <p:cNvPr id="3" name="Text 4"/>
          <p:cNvSpPr>
            <a:spLocks noGrp="1"/>
          </p:cNvSpPr>
          <p:nvPr>
            <p:ph type="title" idx="105" hasCustomPrompt="1"/>
          </p:nvPr>
        </p:nvSpPr>
        <p:spPr>
          <a:xfrm>
            <a:off x="731520" y="2560320"/>
            <a:ext cx="10515600" cy="1188720"/>
          </a:xfrm>
          <a:prstGeom prst="rect">
            <a:avLst/>
          </a:prstGeom>
          <a:noFill/>
          <a:ln/>
        </p:spPr>
        <p:txBody>
          <a:bodyPr wrap="square" rtlCol="0" anchor="t"/>
          <a:lstStyle/>
          <a:p>
            <a:pPr marL="0" indent="0" algn="l">
              <a:buNone/>
            </a:pPr>
            <a:r>
              <a:rPr lang="en-US" sz="4000" b="1" dirty="0">
                <a:solidFill>
                  <a:srgbClr val="FFFFFF"/>
                </a:solidFill>
                <a:latin typeface="Calibri" pitchFamily="34" charset="0"/>
                <a:ea typeface="Calibri" pitchFamily="34" charset="-122"/>
                <a:cs typeface="Calibri" pitchFamily="34" charset="-120"/>
              </a:rPr>
              <a:t>Choosing the right chart</a:t>
            </a:r>
            <a:endParaRPr lang="en-US" sz="4000" dirty="0"/>
          </a:p>
        </p:txBody>
      </p:sp>
      <p:sp>
        <p:nvSpPr>
          <p:cNvPr id="4" name="Text 4"/>
          <p:cNvSpPr>
            <a:spLocks noGrp="1"/>
          </p:cNvSpPr>
          <p:nvPr>
            <p:ph type="body" idx="106" hasCustomPrompt="1"/>
          </p:nvPr>
        </p:nvSpPr>
        <p:spPr>
          <a:xfrm>
            <a:off x="731520" y="3840480"/>
            <a:ext cx="10515600" cy="1097280"/>
          </a:xfrm>
          <a:prstGeom prst="rect">
            <a:avLst/>
          </a:prstGeom>
          <a:noFill/>
          <a:ln/>
        </p:spPr>
        <p:txBody>
          <a:bodyPr wrap="square" rtlCol="0" anchor="t"/>
          <a:lstStyle/>
          <a:p>
            <a:pPr marL="0" indent="0">
              <a:buNone/>
            </a:pPr>
            <a:r>
              <a:rPr lang="en-US" sz="2000" dirty="0">
                <a:solidFill>
                  <a:srgbClr val="DBE5F1"/>
                </a:solidFill>
              </a:rPr>
              <a:t>Start from the question, not from the chart type</a:t>
            </a:r>
            <a:endParaRPr lang="en-US" sz="2000" dirty="0"/>
          </a:p>
        </p:txBody>
      </p:sp>
      <p:sp>
        <p:nvSpPr>
          <p:cNvPr id="25" name="Slide Number Placeholder 0"/>
          <p:cNvSpPr>
            <a:spLocks noGrp="1"/>
          </p:cNvSpPr>
          <p:nvPr>
            <p:ph type="sldNum" sz="quarter" idx="4294967295"/>
          </p:nvPr>
        </p:nvSpPr>
        <p:spPr>
          <a:xfrm>
            <a:off x="11247120" y="6035040"/>
            <a:ext cx="685800" cy="822960"/>
          </a:xfrm>
          <a:prstGeom prst="rect">
            <a:avLst/>
          </a:prstGeom>
          <a:extLst>
            <a:ext uri="{C572A759-6A51-4108-AA02-DFA0A04FC94B}">
              <ma14:wrappingTextBoxFlag xmlns:ma14="http://schemas.microsoft.com/office/mac/drawingml/2011/main" xmlns="" val="0"/>
            </a:ext>
          </a:extLst>
        </p:spPr>
        <p:txBody>
          <a:bodyPr anchor="ctr"/>
          <a:lstStyle>
            <a:lvl1pPr>
              <a:defRPr sz="1200">
                <a:solidFill>
                  <a:srgbClr val="FFFFFF"/>
                </a:solidFill>
              </a:defRPr>
            </a:lvl1pPr>
          </a:lstStyle>
          <a:p>
            <a:pPr algn="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3"/>
          <p:cNvSpPr>
            <a:spLocks noGrp="1"/>
          </p:cNvSpPr>
          <p:nvPr>
            <p:ph type="title" idx="103" hasCustomPrompt="1"/>
          </p:nvPr>
        </p:nvSpPr>
        <p:spPr>
          <a:xfrm>
            <a:off x="548640" y="182880"/>
            <a:ext cx="11094415" cy="914400"/>
          </a:xfrm>
          <a:prstGeom prst="rect">
            <a:avLst/>
          </a:prstGeom>
          <a:noFill/>
          <a:ln/>
        </p:spPr>
        <p:txBody>
          <a:bodyPr wrap="square" lIns="0" tIns="0" rIns="0" bIns="0" rtlCol="0" anchor="b"/>
          <a:lstStyle/>
          <a:p>
            <a:pPr marL="0" indent="0" algn="l">
              <a:buNone/>
            </a:pPr>
            <a:r>
              <a:rPr lang="en-US" sz="3600" dirty="0">
                <a:solidFill>
                  <a:schemeClr val="tx2"/>
                </a:solidFill>
                <a:latin typeface="Calibri" pitchFamily="34" charset="0"/>
                <a:ea typeface="Calibri" pitchFamily="34" charset="-122"/>
                <a:cs typeface="Calibri" pitchFamily="34" charset="-120"/>
              </a:rPr>
              <a:t>Six analytical tasks, six chart families</a:t>
            </a:r>
            <a:endParaRPr lang="en-US" sz="3600" dirty="0"/>
          </a:p>
        </p:txBody>
      </p:sp>
      <p:sp>
        <p:nvSpPr>
          <p:cNvPr id="3" name="card"/>
          <p:cNvSpPr/>
          <p:nvPr/>
        </p:nvSpPr>
        <p:spPr>
          <a:xfrm>
            <a:off x="548640" y="1463040"/>
            <a:ext cx="3515258" cy="2263140"/>
          </a:xfrm>
          <a:prstGeom prst="roundRect">
            <a:avLst>
              <a:gd name="adj" fmla="val 4848"/>
            </a:avLst>
          </a:prstGeom>
          <a:noFill/>
          <a:ln/>
        </p:spPr>
        <p:txBody>
          <a:bodyPr/>
          <a:lstStyle/>
          <a:p>
            <a:endParaRPr lang="en-US"/>
          </a:p>
        </p:txBody>
      </p:sp>
      <p:sp>
        <p:nvSpPr>
          <p:cNvPr id="4" name="icon-circle"/>
          <p:cNvSpPr/>
          <p:nvPr/>
        </p:nvSpPr>
        <p:spPr>
          <a:xfrm>
            <a:off x="822960" y="1737360"/>
            <a:ext cx="566928" cy="566928"/>
          </a:xfrm>
          <a:prstGeom prst="ellipse">
            <a:avLst/>
          </a:prstGeom>
          <a:solidFill>
            <a:schemeClr val="accent1"/>
          </a:solidFill>
          <a:ln/>
        </p:spPr>
        <p:txBody>
          <a:bodyPr/>
          <a:lstStyle/>
          <a:p>
            <a:endParaRPr lang="en-US"/>
          </a:p>
        </p:txBody>
      </p:sp>
      <p:pic>
        <p:nvPicPr>
          <p:cNvPr id="5" name="Image 0" descr="ChartBar icon"/>
          <p:cNvPicPr>
            <a:picLocks noChangeAspect="1"/>
          </p:cNvPicPr>
          <p:nvPr/>
        </p:nvPicPr>
        <p:blipFill>
          <a:blip r:embed="rId3"/>
          <a:stretch>
            <a:fillRect/>
          </a:stretch>
        </p:blipFill>
        <p:spPr>
          <a:xfrm>
            <a:off x="959023" y="1873423"/>
            <a:ext cx="294803" cy="294803"/>
          </a:xfrm>
          <a:prstGeom prst="rect">
            <a:avLst/>
          </a:prstGeom>
        </p:spPr>
      </p:pic>
      <p:sp>
        <p:nvSpPr>
          <p:cNvPr id="6" name="Text 3"/>
          <p:cNvSpPr txBox="1"/>
          <p:nvPr/>
        </p:nvSpPr>
        <p:spPr>
          <a:xfrm>
            <a:off x="822960" y="2423160"/>
            <a:ext cx="2966618" cy="411480"/>
          </a:xfrm>
          <a:prstGeom prst="rect">
            <a:avLst/>
          </a:prstGeom>
          <a:noFill/>
          <a:ln/>
        </p:spPr>
        <p:txBody>
          <a:bodyPr wrap="square" lIns="0" tIns="0" rIns="0" bIns="0" rtlCol="0" anchor="t"/>
          <a:lstStyle/>
          <a:p>
            <a:pPr marL="0" indent="0">
              <a:buNone/>
            </a:pPr>
            <a:r>
              <a:rPr lang="en-US" sz="1800" b="1" dirty="0">
                <a:solidFill>
                  <a:schemeClr val="tx2"/>
                </a:solidFill>
              </a:rPr>
              <a:t>Comparison</a:t>
            </a:r>
            <a:endParaRPr lang="en-US" sz="1800" dirty="0"/>
          </a:p>
        </p:txBody>
      </p:sp>
      <p:sp>
        <p:nvSpPr>
          <p:cNvPr id="7" name="Text 4"/>
          <p:cNvSpPr txBox="1"/>
          <p:nvPr/>
        </p:nvSpPr>
        <p:spPr>
          <a:xfrm>
            <a:off x="822960" y="2880360"/>
            <a:ext cx="2966618" cy="754380"/>
          </a:xfrm>
          <a:prstGeom prst="rect">
            <a:avLst/>
          </a:prstGeom>
          <a:noFill/>
          <a:ln/>
        </p:spPr>
        <p:txBody>
          <a:bodyPr wrap="square" lIns="0" tIns="0" rIns="0" bIns="0" rtlCol="0" anchor="t"/>
          <a:lstStyle/>
          <a:p>
            <a:pPr marL="0" indent="0">
              <a:buNone/>
            </a:pPr>
            <a:r>
              <a:rPr lang="en-US" sz="1600" dirty="0">
                <a:solidFill>
                  <a:schemeClr val="tx1"/>
                </a:solidFill>
              </a:rPr>
              <a:t>Bar, column, dot plot, lollipop, bullet chart</a:t>
            </a:r>
            <a:endParaRPr lang="en-US" sz="1600" dirty="0"/>
          </a:p>
        </p:txBody>
      </p:sp>
      <p:sp>
        <p:nvSpPr>
          <p:cNvPr id="8" name="card"/>
          <p:cNvSpPr/>
          <p:nvPr/>
        </p:nvSpPr>
        <p:spPr>
          <a:xfrm>
            <a:off x="4338218" y="1463040"/>
            <a:ext cx="3515258" cy="2263140"/>
          </a:xfrm>
          <a:prstGeom prst="roundRect">
            <a:avLst>
              <a:gd name="adj" fmla="val 4848"/>
            </a:avLst>
          </a:prstGeom>
          <a:noFill/>
          <a:ln/>
        </p:spPr>
        <p:txBody>
          <a:bodyPr/>
          <a:lstStyle/>
          <a:p>
            <a:endParaRPr lang="en-US"/>
          </a:p>
        </p:txBody>
      </p:sp>
      <p:sp>
        <p:nvSpPr>
          <p:cNvPr id="9" name="icon-circle"/>
          <p:cNvSpPr/>
          <p:nvPr/>
        </p:nvSpPr>
        <p:spPr>
          <a:xfrm>
            <a:off x="4612538" y="1737360"/>
            <a:ext cx="566928" cy="566928"/>
          </a:xfrm>
          <a:prstGeom prst="ellipse">
            <a:avLst/>
          </a:prstGeom>
          <a:solidFill>
            <a:schemeClr val="accent1"/>
          </a:solidFill>
          <a:ln/>
        </p:spPr>
        <p:txBody>
          <a:bodyPr/>
          <a:lstStyle/>
          <a:p>
            <a:endParaRPr lang="en-US"/>
          </a:p>
        </p:txBody>
      </p:sp>
      <p:pic>
        <p:nvPicPr>
          <p:cNvPr id="10" name="Image 1" descr="ChartArea icon"/>
          <p:cNvPicPr>
            <a:picLocks noChangeAspect="1"/>
          </p:cNvPicPr>
          <p:nvPr/>
        </p:nvPicPr>
        <p:blipFill>
          <a:blip r:embed="rId4"/>
          <a:stretch>
            <a:fillRect/>
          </a:stretch>
        </p:blipFill>
        <p:spPr>
          <a:xfrm>
            <a:off x="4748601" y="1873423"/>
            <a:ext cx="294803" cy="294803"/>
          </a:xfrm>
          <a:prstGeom prst="rect">
            <a:avLst/>
          </a:prstGeom>
        </p:spPr>
      </p:pic>
      <p:sp>
        <p:nvSpPr>
          <p:cNvPr id="11" name="Text 7"/>
          <p:cNvSpPr txBox="1"/>
          <p:nvPr/>
        </p:nvSpPr>
        <p:spPr>
          <a:xfrm>
            <a:off x="4612538" y="2423160"/>
            <a:ext cx="2966618" cy="411480"/>
          </a:xfrm>
          <a:prstGeom prst="rect">
            <a:avLst/>
          </a:prstGeom>
          <a:noFill/>
          <a:ln/>
        </p:spPr>
        <p:txBody>
          <a:bodyPr wrap="square" lIns="0" tIns="0" rIns="0" bIns="0" rtlCol="0" anchor="t"/>
          <a:lstStyle/>
          <a:p>
            <a:pPr marL="0" indent="0">
              <a:buNone/>
            </a:pPr>
            <a:r>
              <a:rPr lang="en-US" sz="1800" b="1" dirty="0">
                <a:solidFill>
                  <a:schemeClr val="tx2"/>
                </a:solidFill>
              </a:rPr>
              <a:t>Distribution</a:t>
            </a:r>
            <a:endParaRPr lang="en-US" sz="1800" dirty="0"/>
          </a:p>
        </p:txBody>
      </p:sp>
      <p:sp>
        <p:nvSpPr>
          <p:cNvPr id="12" name="Text 8"/>
          <p:cNvSpPr txBox="1"/>
          <p:nvPr/>
        </p:nvSpPr>
        <p:spPr>
          <a:xfrm>
            <a:off x="4612538" y="2880360"/>
            <a:ext cx="2966618" cy="754380"/>
          </a:xfrm>
          <a:prstGeom prst="rect">
            <a:avLst/>
          </a:prstGeom>
          <a:noFill/>
          <a:ln/>
        </p:spPr>
        <p:txBody>
          <a:bodyPr wrap="square" lIns="0" tIns="0" rIns="0" bIns="0" rtlCol="0" anchor="t"/>
          <a:lstStyle/>
          <a:p>
            <a:pPr marL="0" indent="0">
              <a:buNone/>
            </a:pPr>
            <a:r>
              <a:rPr lang="en-US" sz="1600" dirty="0">
                <a:solidFill>
                  <a:schemeClr val="tx1"/>
                </a:solidFill>
              </a:rPr>
              <a:t>Histogram, box plot, violin, density, ECDF</a:t>
            </a:r>
            <a:endParaRPr lang="en-US" sz="1600" dirty="0"/>
          </a:p>
        </p:txBody>
      </p:sp>
      <p:sp>
        <p:nvSpPr>
          <p:cNvPr id="13" name="card"/>
          <p:cNvSpPr/>
          <p:nvPr/>
        </p:nvSpPr>
        <p:spPr>
          <a:xfrm>
            <a:off x="8127797" y="1463040"/>
            <a:ext cx="3515258" cy="2263140"/>
          </a:xfrm>
          <a:prstGeom prst="roundRect">
            <a:avLst>
              <a:gd name="adj" fmla="val 4848"/>
            </a:avLst>
          </a:prstGeom>
          <a:noFill/>
          <a:ln/>
        </p:spPr>
        <p:txBody>
          <a:bodyPr/>
          <a:lstStyle/>
          <a:p>
            <a:endParaRPr lang="en-US"/>
          </a:p>
        </p:txBody>
      </p:sp>
      <p:sp>
        <p:nvSpPr>
          <p:cNvPr id="14" name="icon-circle"/>
          <p:cNvSpPr/>
          <p:nvPr/>
        </p:nvSpPr>
        <p:spPr>
          <a:xfrm>
            <a:off x="8402117" y="1737360"/>
            <a:ext cx="566928" cy="566928"/>
          </a:xfrm>
          <a:prstGeom prst="ellipse">
            <a:avLst/>
          </a:prstGeom>
          <a:solidFill>
            <a:schemeClr val="accent1"/>
          </a:solidFill>
          <a:ln/>
        </p:spPr>
        <p:txBody>
          <a:bodyPr/>
          <a:lstStyle/>
          <a:p>
            <a:endParaRPr lang="en-US"/>
          </a:p>
        </p:txBody>
      </p:sp>
      <p:pic>
        <p:nvPicPr>
          <p:cNvPr id="15" name="Image 2" descr="ChartPie icon"/>
          <p:cNvPicPr>
            <a:picLocks noChangeAspect="1"/>
          </p:cNvPicPr>
          <p:nvPr/>
        </p:nvPicPr>
        <p:blipFill>
          <a:blip r:embed="rId5"/>
          <a:stretch>
            <a:fillRect/>
          </a:stretch>
        </p:blipFill>
        <p:spPr>
          <a:xfrm>
            <a:off x="8538180" y="1873423"/>
            <a:ext cx="294803" cy="294803"/>
          </a:xfrm>
          <a:prstGeom prst="rect">
            <a:avLst/>
          </a:prstGeom>
        </p:spPr>
      </p:pic>
      <p:sp>
        <p:nvSpPr>
          <p:cNvPr id="16" name="Text 11"/>
          <p:cNvSpPr txBox="1"/>
          <p:nvPr/>
        </p:nvSpPr>
        <p:spPr>
          <a:xfrm>
            <a:off x="8402117" y="2423160"/>
            <a:ext cx="2966618" cy="411480"/>
          </a:xfrm>
          <a:prstGeom prst="rect">
            <a:avLst/>
          </a:prstGeom>
          <a:noFill/>
          <a:ln/>
        </p:spPr>
        <p:txBody>
          <a:bodyPr wrap="square" lIns="0" tIns="0" rIns="0" bIns="0" rtlCol="0" anchor="t"/>
          <a:lstStyle/>
          <a:p>
            <a:pPr marL="0" indent="0">
              <a:buNone/>
            </a:pPr>
            <a:r>
              <a:rPr lang="en-US" sz="1800" b="1" dirty="0">
                <a:solidFill>
                  <a:schemeClr val="tx2"/>
                </a:solidFill>
              </a:rPr>
              <a:t>Composition (part-to-whole)</a:t>
            </a:r>
            <a:endParaRPr lang="en-US" sz="1800" dirty="0"/>
          </a:p>
        </p:txBody>
      </p:sp>
      <p:sp>
        <p:nvSpPr>
          <p:cNvPr id="17" name="Text 12"/>
          <p:cNvSpPr txBox="1"/>
          <p:nvPr/>
        </p:nvSpPr>
        <p:spPr>
          <a:xfrm>
            <a:off x="8402117" y="2880360"/>
            <a:ext cx="2966618" cy="754380"/>
          </a:xfrm>
          <a:prstGeom prst="rect">
            <a:avLst/>
          </a:prstGeom>
          <a:noFill/>
          <a:ln/>
        </p:spPr>
        <p:txBody>
          <a:bodyPr wrap="square" lIns="0" tIns="0" rIns="0" bIns="0" rtlCol="0" anchor="t"/>
          <a:lstStyle/>
          <a:p>
            <a:pPr marL="0" indent="0">
              <a:buNone/>
            </a:pPr>
            <a:r>
              <a:rPr lang="en-US" sz="1600" dirty="0">
                <a:solidFill>
                  <a:schemeClr val="tx1"/>
                </a:solidFill>
              </a:rPr>
              <a:t>Stacked bar, 100% bar, treemap, waterfall (pie only for 2–3 parts)</a:t>
            </a:r>
            <a:endParaRPr lang="en-US" sz="1600" dirty="0"/>
          </a:p>
        </p:txBody>
      </p:sp>
      <p:sp>
        <p:nvSpPr>
          <p:cNvPr id="18" name="card"/>
          <p:cNvSpPr/>
          <p:nvPr/>
        </p:nvSpPr>
        <p:spPr>
          <a:xfrm>
            <a:off x="548640" y="4000500"/>
            <a:ext cx="3515258" cy="2263140"/>
          </a:xfrm>
          <a:prstGeom prst="roundRect">
            <a:avLst>
              <a:gd name="adj" fmla="val 4848"/>
            </a:avLst>
          </a:prstGeom>
          <a:noFill/>
          <a:ln/>
        </p:spPr>
        <p:txBody>
          <a:bodyPr/>
          <a:lstStyle/>
          <a:p>
            <a:endParaRPr lang="en-US"/>
          </a:p>
        </p:txBody>
      </p:sp>
      <p:sp>
        <p:nvSpPr>
          <p:cNvPr id="19" name="icon-circle"/>
          <p:cNvSpPr/>
          <p:nvPr/>
        </p:nvSpPr>
        <p:spPr>
          <a:xfrm>
            <a:off x="822960" y="4274820"/>
            <a:ext cx="566928" cy="566928"/>
          </a:xfrm>
          <a:prstGeom prst="ellipse">
            <a:avLst/>
          </a:prstGeom>
          <a:solidFill>
            <a:schemeClr val="accent1"/>
          </a:solidFill>
          <a:ln/>
        </p:spPr>
        <p:txBody>
          <a:bodyPr/>
          <a:lstStyle/>
          <a:p>
            <a:endParaRPr lang="en-US"/>
          </a:p>
        </p:txBody>
      </p:sp>
      <p:pic>
        <p:nvPicPr>
          <p:cNvPr id="20" name="Image 3" descr="MagnifyingGlassChart icon"/>
          <p:cNvPicPr>
            <a:picLocks noChangeAspect="1"/>
          </p:cNvPicPr>
          <p:nvPr/>
        </p:nvPicPr>
        <p:blipFill>
          <a:blip r:embed="rId6"/>
          <a:stretch>
            <a:fillRect/>
          </a:stretch>
        </p:blipFill>
        <p:spPr>
          <a:xfrm>
            <a:off x="959023" y="4410883"/>
            <a:ext cx="294803" cy="294803"/>
          </a:xfrm>
          <a:prstGeom prst="rect">
            <a:avLst/>
          </a:prstGeom>
        </p:spPr>
      </p:pic>
      <p:sp>
        <p:nvSpPr>
          <p:cNvPr id="21" name="Text 15"/>
          <p:cNvSpPr txBox="1"/>
          <p:nvPr/>
        </p:nvSpPr>
        <p:spPr>
          <a:xfrm>
            <a:off x="822960" y="4960620"/>
            <a:ext cx="2966618" cy="411480"/>
          </a:xfrm>
          <a:prstGeom prst="rect">
            <a:avLst/>
          </a:prstGeom>
          <a:noFill/>
          <a:ln/>
        </p:spPr>
        <p:txBody>
          <a:bodyPr wrap="square" lIns="0" tIns="0" rIns="0" bIns="0" rtlCol="0" anchor="t"/>
          <a:lstStyle/>
          <a:p>
            <a:pPr marL="0" indent="0">
              <a:buNone/>
            </a:pPr>
            <a:r>
              <a:rPr lang="en-US" sz="1800" b="1" dirty="0">
                <a:solidFill>
                  <a:schemeClr val="tx2"/>
                </a:solidFill>
              </a:rPr>
              <a:t>Relationship</a:t>
            </a:r>
            <a:endParaRPr lang="en-US" sz="1800" dirty="0"/>
          </a:p>
        </p:txBody>
      </p:sp>
      <p:sp>
        <p:nvSpPr>
          <p:cNvPr id="22" name="Text 16"/>
          <p:cNvSpPr txBox="1"/>
          <p:nvPr/>
        </p:nvSpPr>
        <p:spPr>
          <a:xfrm>
            <a:off x="822960" y="5417820"/>
            <a:ext cx="2966618" cy="754380"/>
          </a:xfrm>
          <a:prstGeom prst="rect">
            <a:avLst/>
          </a:prstGeom>
          <a:noFill/>
          <a:ln/>
        </p:spPr>
        <p:txBody>
          <a:bodyPr wrap="square" lIns="0" tIns="0" rIns="0" bIns="0" rtlCol="0" anchor="t"/>
          <a:lstStyle/>
          <a:p>
            <a:pPr marL="0" indent="0">
              <a:buNone/>
            </a:pPr>
            <a:r>
              <a:rPr lang="en-US" sz="1600" dirty="0">
                <a:solidFill>
                  <a:schemeClr val="tx1"/>
                </a:solidFill>
              </a:rPr>
              <a:t>Scatter, bubble, correlation heatmap, pair plot</a:t>
            </a:r>
            <a:endParaRPr lang="en-US" sz="1600" dirty="0"/>
          </a:p>
        </p:txBody>
      </p:sp>
      <p:sp>
        <p:nvSpPr>
          <p:cNvPr id="23" name="card"/>
          <p:cNvSpPr/>
          <p:nvPr/>
        </p:nvSpPr>
        <p:spPr>
          <a:xfrm>
            <a:off x="4338218" y="4000500"/>
            <a:ext cx="3515258" cy="2263140"/>
          </a:xfrm>
          <a:prstGeom prst="roundRect">
            <a:avLst>
              <a:gd name="adj" fmla="val 4848"/>
            </a:avLst>
          </a:prstGeom>
          <a:noFill/>
          <a:ln/>
        </p:spPr>
        <p:txBody>
          <a:bodyPr/>
          <a:lstStyle/>
          <a:p>
            <a:endParaRPr lang="en-US"/>
          </a:p>
        </p:txBody>
      </p:sp>
      <p:sp>
        <p:nvSpPr>
          <p:cNvPr id="24" name="icon-circle"/>
          <p:cNvSpPr/>
          <p:nvPr/>
        </p:nvSpPr>
        <p:spPr>
          <a:xfrm>
            <a:off x="4612538" y="4274820"/>
            <a:ext cx="566928" cy="566928"/>
          </a:xfrm>
          <a:prstGeom prst="ellipse">
            <a:avLst/>
          </a:prstGeom>
          <a:solidFill>
            <a:schemeClr val="accent1"/>
          </a:solidFill>
          <a:ln/>
        </p:spPr>
        <p:txBody>
          <a:bodyPr/>
          <a:lstStyle/>
          <a:p>
            <a:endParaRPr lang="en-US"/>
          </a:p>
        </p:txBody>
      </p:sp>
      <p:pic>
        <p:nvPicPr>
          <p:cNvPr id="25" name="Image 4" descr="ChartLine icon"/>
          <p:cNvPicPr>
            <a:picLocks noChangeAspect="1"/>
          </p:cNvPicPr>
          <p:nvPr/>
        </p:nvPicPr>
        <p:blipFill>
          <a:blip r:embed="rId7"/>
          <a:stretch>
            <a:fillRect/>
          </a:stretch>
        </p:blipFill>
        <p:spPr>
          <a:xfrm>
            <a:off x="4748601" y="4410883"/>
            <a:ext cx="294803" cy="294803"/>
          </a:xfrm>
          <a:prstGeom prst="rect">
            <a:avLst/>
          </a:prstGeom>
        </p:spPr>
      </p:pic>
      <p:sp>
        <p:nvSpPr>
          <p:cNvPr id="26" name="Text 19"/>
          <p:cNvSpPr txBox="1"/>
          <p:nvPr/>
        </p:nvSpPr>
        <p:spPr>
          <a:xfrm>
            <a:off x="4612538" y="4960620"/>
            <a:ext cx="2966618" cy="411480"/>
          </a:xfrm>
          <a:prstGeom prst="rect">
            <a:avLst/>
          </a:prstGeom>
          <a:noFill/>
          <a:ln/>
        </p:spPr>
        <p:txBody>
          <a:bodyPr wrap="square" lIns="0" tIns="0" rIns="0" bIns="0" rtlCol="0" anchor="t"/>
          <a:lstStyle/>
          <a:p>
            <a:pPr marL="0" indent="0">
              <a:buNone/>
            </a:pPr>
            <a:r>
              <a:rPr lang="en-US" sz="1800" b="1" dirty="0">
                <a:solidFill>
                  <a:schemeClr val="tx2"/>
                </a:solidFill>
              </a:rPr>
              <a:t>Trend over time</a:t>
            </a:r>
            <a:endParaRPr lang="en-US" sz="1800" dirty="0"/>
          </a:p>
        </p:txBody>
      </p:sp>
      <p:sp>
        <p:nvSpPr>
          <p:cNvPr id="27" name="Text 20"/>
          <p:cNvSpPr txBox="1"/>
          <p:nvPr/>
        </p:nvSpPr>
        <p:spPr>
          <a:xfrm>
            <a:off x="4612538" y="5417820"/>
            <a:ext cx="2966618" cy="754380"/>
          </a:xfrm>
          <a:prstGeom prst="rect">
            <a:avLst/>
          </a:prstGeom>
          <a:noFill/>
          <a:ln/>
        </p:spPr>
        <p:txBody>
          <a:bodyPr wrap="square" lIns="0" tIns="0" rIns="0" bIns="0" rtlCol="0" anchor="t"/>
          <a:lstStyle/>
          <a:p>
            <a:pPr marL="0" indent="0">
              <a:buNone/>
            </a:pPr>
            <a:r>
              <a:rPr lang="en-US" sz="1600" dirty="0">
                <a:solidFill>
                  <a:schemeClr val="tx1"/>
                </a:solidFill>
              </a:rPr>
              <a:t>Line, area, slope chart, sparkline, candlestick</a:t>
            </a:r>
            <a:endParaRPr lang="en-US" sz="1600" dirty="0"/>
          </a:p>
        </p:txBody>
      </p:sp>
      <p:sp>
        <p:nvSpPr>
          <p:cNvPr id="28" name="card"/>
          <p:cNvSpPr/>
          <p:nvPr/>
        </p:nvSpPr>
        <p:spPr>
          <a:xfrm>
            <a:off x="8127797" y="4000500"/>
            <a:ext cx="3515258" cy="2263140"/>
          </a:xfrm>
          <a:prstGeom prst="roundRect">
            <a:avLst>
              <a:gd name="adj" fmla="val 4848"/>
            </a:avLst>
          </a:prstGeom>
          <a:noFill/>
          <a:ln/>
        </p:spPr>
        <p:txBody>
          <a:bodyPr/>
          <a:lstStyle/>
          <a:p>
            <a:endParaRPr lang="en-US"/>
          </a:p>
        </p:txBody>
      </p:sp>
      <p:sp>
        <p:nvSpPr>
          <p:cNvPr id="29" name="icon-circle"/>
          <p:cNvSpPr/>
          <p:nvPr/>
        </p:nvSpPr>
        <p:spPr>
          <a:xfrm>
            <a:off x="8402117" y="4274820"/>
            <a:ext cx="566928" cy="566928"/>
          </a:xfrm>
          <a:prstGeom prst="ellipse">
            <a:avLst/>
          </a:prstGeom>
          <a:solidFill>
            <a:schemeClr val="accent1"/>
          </a:solidFill>
          <a:ln/>
        </p:spPr>
        <p:txBody>
          <a:bodyPr/>
          <a:lstStyle/>
          <a:p>
            <a:endParaRPr lang="en-US"/>
          </a:p>
        </p:txBody>
      </p:sp>
      <p:pic>
        <p:nvPicPr>
          <p:cNvPr id="30" name="Image 5" descr="MapLocationDot icon"/>
          <p:cNvPicPr>
            <a:picLocks noChangeAspect="1"/>
          </p:cNvPicPr>
          <p:nvPr/>
        </p:nvPicPr>
        <p:blipFill>
          <a:blip r:embed="rId8"/>
          <a:stretch>
            <a:fillRect/>
          </a:stretch>
        </p:blipFill>
        <p:spPr>
          <a:xfrm>
            <a:off x="8538180" y="4410883"/>
            <a:ext cx="294803" cy="294803"/>
          </a:xfrm>
          <a:prstGeom prst="rect">
            <a:avLst/>
          </a:prstGeom>
        </p:spPr>
      </p:pic>
      <p:sp>
        <p:nvSpPr>
          <p:cNvPr id="31" name="Text 23"/>
          <p:cNvSpPr txBox="1"/>
          <p:nvPr/>
        </p:nvSpPr>
        <p:spPr>
          <a:xfrm>
            <a:off x="8402117" y="4960620"/>
            <a:ext cx="2966618" cy="411480"/>
          </a:xfrm>
          <a:prstGeom prst="rect">
            <a:avLst/>
          </a:prstGeom>
          <a:noFill/>
          <a:ln/>
        </p:spPr>
        <p:txBody>
          <a:bodyPr wrap="square" lIns="0" tIns="0" rIns="0" bIns="0" rtlCol="0" anchor="t"/>
          <a:lstStyle/>
          <a:p>
            <a:pPr marL="0" indent="0">
              <a:buNone/>
            </a:pPr>
            <a:r>
              <a:rPr lang="en-US" sz="1800" b="1" dirty="0">
                <a:solidFill>
                  <a:schemeClr val="tx2"/>
                </a:solidFill>
              </a:rPr>
              <a:t>Geography</a:t>
            </a:r>
            <a:endParaRPr lang="en-US" sz="1800" dirty="0"/>
          </a:p>
        </p:txBody>
      </p:sp>
      <p:sp>
        <p:nvSpPr>
          <p:cNvPr id="32" name="Text 24"/>
          <p:cNvSpPr txBox="1"/>
          <p:nvPr/>
        </p:nvSpPr>
        <p:spPr>
          <a:xfrm>
            <a:off x="8402117" y="5417820"/>
            <a:ext cx="2966618" cy="754380"/>
          </a:xfrm>
          <a:prstGeom prst="rect">
            <a:avLst/>
          </a:prstGeom>
          <a:noFill/>
          <a:ln/>
        </p:spPr>
        <p:txBody>
          <a:bodyPr wrap="square" lIns="0" tIns="0" rIns="0" bIns="0" rtlCol="0" anchor="t"/>
          <a:lstStyle/>
          <a:p>
            <a:pPr marL="0" indent="0">
              <a:buNone/>
            </a:pPr>
            <a:r>
              <a:rPr lang="en-US" sz="1600" dirty="0">
                <a:solidFill>
                  <a:schemeClr val="tx1"/>
                </a:solidFill>
              </a:rPr>
              <a:t>Choropleth, symbol map, hex map, flow map</a:t>
            </a:r>
            <a:endParaRPr lang="en-US" sz="1600" dirty="0"/>
          </a:p>
        </p:txBody>
      </p:sp>
      <p:sp>
        <p:nvSpPr>
          <p:cNvPr id="33" name="Slide Number Placeholder 0"/>
          <p:cNvSpPr>
            <a:spLocks noGrp="1"/>
          </p:cNvSpPr>
          <p:nvPr>
            <p:ph type="sldNum" sz="quarter" idx="4294967295"/>
          </p:nvPr>
        </p:nvSpPr>
        <p:spPr>
          <a:xfrm>
            <a:off x="0" y="1161288"/>
            <a:ext cx="502920" cy="18288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FFFFFF"/>
                </a:solidFill>
              </a:defRPr>
            </a:lvl1pPr>
          </a:lstStyle>
          <a:p>
            <a:pPr algn="ctr"/>
            <a:fld id="{F7021451-1387-4CA6-816F-3879F97B5CBC}" type="slidenum">
              <a:rPr lang="en-US" b="1"/>
              <a:t>12</a:t>
            </a:fld>
            <a:endParaRPr lang="en-US"/>
          </a:p>
        </p:txBody>
      </p:sp>
      <p:pic>
        <p:nvPicPr>
          <p:cNvPr id="34" name="Picture 33" descr="Create Comparison Chart in Excel: Product, Sales, Budget Analysis">
            <a:extLst>
              <a:ext uri="{FF2B5EF4-FFF2-40B4-BE49-F238E27FC236}">
                <a16:creationId xmlns:a16="http://schemas.microsoft.com/office/drawing/2014/main" id="{8CC0EEA4-5CE1-97A7-376A-25678E33464A}"/>
              </a:ext>
            </a:extLst>
          </p:cNvPr>
          <p:cNvPicPr>
            <a:picLocks noChangeAspect="1"/>
          </p:cNvPicPr>
          <p:nvPr/>
        </p:nvPicPr>
        <p:blipFill>
          <a:blip r:embed="rId9"/>
          <a:srcRect t="12304" b="7906"/>
          <a:stretch>
            <a:fillRect/>
          </a:stretch>
        </p:blipFill>
        <p:spPr>
          <a:xfrm>
            <a:off x="2074591" y="1582420"/>
            <a:ext cx="2141457" cy="1206500"/>
          </a:xfrm>
          <a:prstGeom prst="rect">
            <a:avLst/>
          </a:prstGeom>
        </p:spPr>
      </p:pic>
      <p:pic>
        <p:nvPicPr>
          <p:cNvPr id="35" name="Picture 34" descr="What is a Normal Distribution in Statistics? • RPP Baseball">
            <a:extLst>
              <a:ext uri="{FF2B5EF4-FFF2-40B4-BE49-F238E27FC236}">
                <a16:creationId xmlns:a16="http://schemas.microsoft.com/office/drawing/2014/main" id="{60EBC897-8E05-708B-FE17-70FE2AA94C3E}"/>
              </a:ext>
            </a:extLst>
          </p:cNvPr>
          <p:cNvPicPr>
            <a:picLocks noChangeAspect="1"/>
          </p:cNvPicPr>
          <p:nvPr/>
        </p:nvPicPr>
        <p:blipFill>
          <a:blip r:embed="rId10"/>
          <a:stretch>
            <a:fillRect/>
          </a:stretch>
        </p:blipFill>
        <p:spPr>
          <a:xfrm>
            <a:off x="5764323" y="1586821"/>
            <a:ext cx="2101225" cy="119769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3"/>
          <p:cNvSpPr>
            <a:spLocks noGrp="1"/>
          </p:cNvSpPr>
          <p:nvPr>
            <p:ph type="title" idx="103" hasCustomPrompt="1"/>
          </p:nvPr>
        </p:nvSpPr>
        <p:spPr>
          <a:xfrm>
            <a:off x="548640" y="182880"/>
            <a:ext cx="11094415" cy="914400"/>
          </a:xfrm>
          <a:prstGeom prst="rect">
            <a:avLst/>
          </a:prstGeom>
          <a:noFill/>
          <a:ln/>
        </p:spPr>
        <p:txBody>
          <a:bodyPr wrap="square" lIns="0" tIns="0" rIns="0" bIns="0" rtlCol="0" anchor="b"/>
          <a:lstStyle/>
          <a:p>
            <a:pPr marL="0" indent="0" algn="l">
              <a:buNone/>
            </a:pPr>
            <a:r>
              <a:rPr lang="en-US" sz="3600" dirty="0">
                <a:solidFill>
                  <a:schemeClr val="tx2"/>
                </a:solidFill>
                <a:latin typeface="Calibri" pitchFamily="34" charset="0"/>
                <a:ea typeface="Calibri" pitchFamily="34" charset="-122"/>
                <a:cs typeface="Calibri" pitchFamily="34" charset="-120"/>
              </a:rPr>
              <a:t>Chart gallery (1): native charts you will build in every tool</a:t>
            </a:r>
            <a:endParaRPr lang="en-US" sz="3600" dirty="0"/>
          </a:p>
        </p:txBody>
      </p:sp>
      <p:sp>
        <p:nvSpPr>
          <p:cNvPr id="3" name="card"/>
          <p:cNvSpPr/>
          <p:nvPr/>
        </p:nvSpPr>
        <p:spPr>
          <a:xfrm>
            <a:off x="548640" y="1463040"/>
            <a:ext cx="2602154" cy="2286000"/>
          </a:xfrm>
          <a:prstGeom prst="roundRect">
            <a:avLst>
              <a:gd name="adj" fmla="val 4800"/>
            </a:avLst>
          </a:prstGeom>
          <a:solidFill>
            <a:schemeClr val="bg1"/>
          </a:solidFill>
          <a:ln/>
        </p:spPr>
        <p:txBody>
          <a:bodyPr/>
          <a:lstStyle/>
          <a:p>
            <a:endParaRPr lang="en-US"/>
          </a:p>
        </p:txBody>
      </p:sp>
      <p:graphicFrame>
        <p:nvGraphicFramePr>
          <p:cNvPr id="4" name="Chart 0"/>
          <p:cNvGraphicFramePr/>
          <p:nvPr/>
        </p:nvGraphicFramePr>
        <p:xfrm>
          <a:off x="621792" y="1536192"/>
          <a:ext cx="2455850" cy="1581912"/>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2"/>
          <p:cNvSpPr txBox="1"/>
          <p:nvPr/>
        </p:nvSpPr>
        <p:spPr>
          <a:xfrm>
            <a:off x="685800" y="3136392"/>
            <a:ext cx="2327834" cy="566928"/>
          </a:xfrm>
          <a:prstGeom prst="rect">
            <a:avLst/>
          </a:prstGeom>
          <a:noFill/>
          <a:ln/>
        </p:spPr>
        <p:txBody>
          <a:bodyPr wrap="square" lIns="0" tIns="0" rIns="0" bIns="0" rtlCol="0" anchor="t"/>
          <a:lstStyle/>
          <a:p>
            <a:pPr marL="0" indent="0">
              <a:buNone/>
            </a:pPr>
            <a:r>
              <a:rPr lang="en-US" sz="1400" b="1" dirty="0">
                <a:solidFill>
                  <a:schemeClr val="tx1"/>
                </a:solidFill>
              </a:rPr>
              <a:t>Bar / column</a:t>
            </a:r>
            <a:endParaRPr lang="en-US" sz="1400" dirty="0"/>
          </a:p>
          <a:p>
            <a:pPr marL="0" indent="0">
              <a:buNone/>
            </a:pPr>
            <a:r>
              <a:rPr lang="en-US" sz="1200" dirty="0">
                <a:solidFill>
                  <a:schemeClr val="tx2"/>
                </a:solidFill>
              </a:rPr>
              <a:t>Compare categories (1 cat + 1 num)</a:t>
            </a:r>
            <a:endParaRPr lang="en-US" sz="1400" dirty="0"/>
          </a:p>
        </p:txBody>
      </p:sp>
      <p:sp>
        <p:nvSpPr>
          <p:cNvPr id="6" name="card"/>
          <p:cNvSpPr/>
          <p:nvPr/>
        </p:nvSpPr>
        <p:spPr>
          <a:xfrm>
            <a:off x="3379394" y="1463040"/>
            <a:ext cx="2602154" cy="2286000"/>
          </a:xfrm>
          <a:prstGeom prst="roundRect">
            <a:avLst>
              <a:gd name="adj" fmla="val 4800"/>
            </a:avLst>
          </a:prstGeom>
          <a:solidFill>
            <a:schemeClr val="bg1"/>
          </a:solidFill>
          <a:ln/>
        </p:spPr>
        <p:txBody>
          <a:bodyPr/>
          <a:lstStyle/>
          <a:p>
            <a:endParaRPr lang="en-US"/>
          </a:p>
        </p:txBody>
      </p:sp>
      <p:graphicFrame>
        <p:nvGraphicFramePr>
          <p:cNvPr id="7" name="Chart 1"/>
          <p:cNvGraphicFramePr/>
          <p:nvPr/>
        </p:nvGraphicFramePr>
        <p:xfrm>
          <a:off x="3452546" y="1536192"/>
          <a:ext cx="2455850" cy="1581912"/>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 4"/>
          <p:cNvSpPr txBox="1"/>
          <p:nvPr/>
        </p:nvSpPr>
        <p:spPr>
          <a:xfrm>
            <a:off x="3516554" y="3136392"/>
            <a:ext cx="2327834" cy="566928"/>
          </a:xfrm>
          <a:prstGeom prst="rect">
            <a:avLst/>
          </a:prstGeom>
          <a:noFill/>
          <a:ln/>
        </p:spPr>
        <p:txBody>
          <a:bodyPr wrap="square" lIns="0" tIns="0" rIns="0" bIns="0" rtlCol="0" anchor="t"/>
          <a:lstStyle/>
          <a:p>
            <a:pPr marL="0" indent="0">
              <a:buNone/>
            </a:pPr>
            <a:r>
              <a:rPr lang="en-US" sz="1400" b="1" dirty="0">
                <a:solidFill>
                  <a:schemeClr val="tx1"/>
                </a:solidFill>
              </a:rPr>
              <a:t>Line</a:t>
            </a:r>
            <a:endParaRPr lang="en-US" sz="1400" dirty="0"/>
          </a:p>
          <a:p>
            <a:pPr marL="0" indent="0">
              <a:buNone/>
            </a:pPr>
            <a:r>
              <a:rPr lang="en-US" sz="1200" dirty="0">
                <a:solidFill>
                  <a:schemeClr val="tx2"/>
                </a:solidFill>
              </a:rPr>
              <a:t>Trend over time (time + num)</a:t>
            </a:r>
            <a:endParaRPr lang="en-US" sz="1400" dirty="0"/>
          </a:p>
        </p:txBody>
      </p:sp>
      <p:sp>
        <p:nvSpPr>
          <p:cNvPr id="9" name="card"/>
          <p:cNvSpPr/>
          <p:nvPr/>
        </p:nvSpPr>
        <p:spPr>
          <a:xfrm>
            <a:off x="6210148" y="1463040"/>
            <a:ext cx="2602154" cy="2286000"/>
          </a:xfrm>
          <a:prstGeom prst="roundRect">
            <a:avLst>
              <a:gd name="adj" fmla="val 4800"/>
            </a:avLst>
          </a:prstGeom>
          <a:solidFill>
            <a:schemeClr val="bg1"/>
          </a:solidFill>
          <a:ln/>
        </p:spPr>
        <p:txBody>
          <a:bodyPr/>
          <a:lstStyle/>
          <a:p>
            <a:endParaRPr lang="en-US"/>
          </a:p>
        </p:txBody>
      </p:sp>
      <p:graphicFrame>
        <p:nvGraphicFramePr>
          <p:cNvPr id="10" name="Chart 2"/>
          <p:cNvGraphicFramePr/>
          <p:nvPr/>
        </p:nvGraphicFramePr>
        <p:xfrm>
          <a:off x="6283300" y="1536192"/>
          <a:ext cx="2455850" cy="1581912"/>
        </p:xfrm>
        <a:graphic>
          <a:graphicData uri="http://schemas.openxmlformats.org/drawingml/2006/chart">
            <c:chart xmlns:c="http://schemas.openxmlformats.org/drawingml/2006/chart" xmlns:r="http://schemas.openxmlformats.org/officeDocument/2006/relationships" r:id="rId5"/>
          </a:graphicData>
        </a:graphic>
      </p:graphicFrame>
      <p:sp>
        <p:nvSpPr>
          <p:cNvPr id="11" name="Text 6"/>
          <p:cNvSpPr txBox="1"/>
          <p:nvPr/>
        </p:nvSpPr>
        <p:spPr>
          <a:xfrm>
            <a:off x="6347308" y="3136392"/>
            <a:ext cx="2327834" cy="566928"/>
          </a:xfrm>
          <a:prstGeom prst="rect">
            <a:avLst/>
          </a:prstGeom>
          <a:noFill/>
          <a:ln/>
        </p:spPr>
        <p:txBody>
          <a:bodyPr wrap="square" lIns="0" tIns="0" rIns="0" bIns="0" rtlCol="0" anchor="t"/>
          <a:lstStyle/>
          <a:p>
            <a:pPr marL="0" indent="0">
              <a:buNone/>
            </a:pPr>
            <a:r>
              <a:rPr lang="en-US" sz="1400" b="1" dirty="0">
                <a:solidFill>
                  <a:schemeClr val="tx1"/>
                </a:solidFill>
              </a:rPr>
              <a:t>Scatter</a:t>
            </a:r>
            <a:endParaRPr lang="en-US" sz="1400" dirty="0"/>
          </a:p>
          <a:p>
            <a:pPr marL="0" indent="0">
              <a:buNone/>
            </a:pPr>
            <a:r>
              <a:rPr lang="en-US" sz="1200" dirty="0">
                <a:solidFill>
                  <a:schemeClr val="tx2"/>
                </a:solidFill>
              </a:rPr>
              <a:t>Relationship (2 num)</a:t>
            </a:r>
            <a:endParaRPr lang="en-US" sz="1400" dirty="0"/>
          </a:p>
        </p:txBody>
      </p:sp>
      <p:sp>
        <p:nvSpPr>
          <p:cNvPr id="12" name="card"/>
          <p:cNvSpPr/>
          <p:nvPr/>
        </p:nvSpPr>
        <p:spPr>
          <a:xfrm>
            <a:off x="9040901" y="1463040"/>
            <a:ext cx="2602154" cy="2286000"/>
          </a:xfrm>
          <a:prstGeom prst="roundRect">
            <a:avLst>
              <a:gd name="adj" fmla="val 4800"/>
            </a:avLst>
          </a:prstGeom>
          <a:solidFill>
            <a:schemeClr val="bg1"/>
          </a:solidFill>
          <a:ln/>
        </p:spPr>
        <p:txBody>
          <a:bodyPr/>
          <a:lstStyle/>
          <a:p>
            <a:endParaRPr lang="en-US"/>
          </a:p>
        </p:txBody>
      </p:sp>
      <p:graphicFrame>
        <p:nvGraphicFramePr>
          <p:cNvPr id="13" name="Chart 3"/>
          <p:cNvGraphicFramePr/>
          <p:nvPr/>
        </p:nvGraphicFramePr>
        <p:xfrm>
          <a:off x="9114053" y="1536192"/>
          <a:ext cx="2455850" cy="1581912"/>
        </p:xfrm>
        <a:graphic>
          <a:graphicData uri="http://schemas.openxmlformats.org/drawingml/2006/chart">
            <c:chart xmlns:c="http://schemas.openxmlformats.org/drawingml/2006/chart" xmlns:r="http://schemas.openxmlformats.org/officeDocument/2006/relationships" r:id="rId6"/>
          </a:graphicData>
        </a:graphic>
      </p:graphicFrame>
      <p:sp>
        <p:nvSpPr>
          <p:cNvPr id="14" name="Text 8"/>
          <p:cNvSpPr txBox="1"/>
          <p:nvPr/>
        </p:nvSpPr>
        <p:spPr>
          <a:xfrm>
            <a:off x="9178061" y="3136392"/>
            <a:ext cx="2327834" cy="566928"/>
          </a:xfrm>
          <a:prstGeom prst="rect">
            <a:avLst/>
          </a:prstGeom>
          <a:noFill/>
          <a:ln/>
        </p:spPr>
        <p:txBody>
          <a:bodyPr wrap="square" lIns="0" tIns="0" rIns="0" bIns="0" rtlCol="0" anchor="t"/>
          <a:lstStyle/>
          <a:p>
            <a:pPr marL="0" indent="0">
              <a:buNone/>
            </a:pPr>
            <a:r>
              <a:rPr lang="en-US" sz="1400" b="1" dirty="0">
                <a:solidFill>
                  <a:schemeClr val="tx1"/>
                </a:solidFill>
              </a:rPr>
              <a:t>Doughnut / pie</a:t>
            </a:r>
            <a:endParaRPr lang="en-US" sz="1400" dirty="0"/>
          </a:p>
          <a:p>
            <a:pPr marL="0" indent="0">
              <a:buNone/>
            </a:pPr>
            <a:r>
              <a:rPr lang="en-US" sz="1200" dirty="0">
                <a:solidFill>
                  <a:schemeClr val="tx2"/>
                </a:solidFill>
              </a:rPr>
              <a:t>Part-to-whole, only 2–3 parts</a:t>
            </a:r>
            <a:endParaRPr lang="en-US" sz="1400" dirty="0"/>
          </a:p>
        </p:txBody>
      </p:sp>
      <p:sp>
        <p:nvSpPr>
          <p:cNvPr id="15" name="card"/>
          <p:cNvSpPr/>
          <p:nvPr/>
        </p:nvSpPr>
        <p:spPr>
          <a:xfrm>
            <a:off x="548640" y="3977640"/>
            <a:ext cx="2602154" cy="2286000"/>
          </a:xfrm>
          <a:prstGeom prst="roundRect">
            <a:avLst>
              <a:gd name="adj" fmla="val 4800"/>
            </a:avLst>
          </a:prstGeom>
          <a:solidFill>
            <a:schemeClr val="bg1"/>
          </a:solidFill>
          <a:ln/>
        </p:spPr>
        <p:txBody>
          <a:bodyPr/>
          <a:lstStyle/>
          <a:p>
            <a:endParaRPr lang="en-US"/>
          </a:p>
        </p:txBody>
      </p:sp>
      <p:graphicFrame>
        <p:nvGraphicFramePr>
          <p:cNvPr id="16" name="Chart 4"/>
          <p:cNvGraphicFramePr/>
          <p:nvPr/>
        </p:nvGraphicFramePr>
        <p:xfrm>
          <a:off x="621792" y="4050792"/>
          <a:ext cx="2455850" cy="1581912"/>
        </p:xfrm>
        <a:graphic>
          <a:graphicData uri="http://schemas.openxmlformats.org/drawingml/2006/chart">
            <c:chart xmlns:c="http://schemas.openxmlformats.org/drawingml/2006/chart" xmlns:r="http://schemas.openxmlformats.org/officeDocument/2006/relationships" r:id="rId7"/>
          </a:graphicData>
        </a:graphic>
      </p:graphicFrame>
      <p:sp>
        <p:nvSpPr>
          <p:cNvPr id="17" name="Text 10"/>
          <p:cNvSpPr txBox="1"/>
          <p:nvPr/>
        </p:nvSpPr>
        <p:spPr>
          <a:xfrm>
            <a:off x="685800" y="5650992"/>
            <a:ext cx="2327834" cy="566928"/>
          </a:xfrm>
          <a:prstGeom prst="rect">
            <a:avLst/>
          </a:prstGeom>
          <a:noFill/>
          <a:ln/>
        </p:spPr>
        <p:txBody>
          <a:bodyPr wrap="square" lIns="0" tIns="0" rIns="0" bIns="0" rtlCol="0" anchor="t"/>
          <a:lstStyle/>
          <a:p>
            <a:pPr marL="0" indent="0">
              <a:buNone/>
            </a:pPr>
            <a:r>
              <a:rPr lang="en-US" sz="1400" b="1" dirty="0">
                <a:solidFill>
                  <a:schemeClr val="tx1"/>
                </a:solidFill>
              </a:rPr>
              <a:t>Stacked column</a:t>
            </a:r>
            <a:endParaRPr lang="en-US" sz="1400" dirty="0"/>
          </a:p>
          <a:p>
            <a:pPr marL="0" indent="0">
              <a:buNone/>
            </a:pPr>
            <a:r>
              <a:rPr lang="en-US" sz="1200" dirty="0">
                <a:solidFill>
                  <a:schemeClr val="tx2"/>
                </a:solidFill>
              </a:rPr>
              <a:t>Composition across groups</a:t>
            </a:r>
            <a:endParaRPr lang="en-US" sz="1400" dirty="0"/>
          </a:p>
        </p:txBody>
      </p:sp>
      <p:sp>
        <p:nvSpPr>
          <p:cNvPr id="18" name="card"/>
          <p:cNvSpPr/>
          <p:nvPr/>
        </p:nvSpPr>
        <p:spPr>
          <a:xfrm>
            <a:off x="3379394" y="3977640"/>
            <a:ext cx="2602154" cy="2286000"/>
          </a:xfrm>
          <a:prstGeom prst="roundRect">
            <a:avLst>
              <a:gd name="adj" fmla="val 4800"/>
            </a:avLst>
          </a:prstGeom>
          <a:solidFill>
            <a:schemeClr val="bg1"/>
          </a:solidFill>
          <a:ln/>
        </p:spPr>
        <p:txBody>
          <a:bodyPr/>
          <a:lstStyle/>
          <a:p>
            <a:endParaRPr lang="en-US"/>
          </a:p>
        </p:txBody>
      </p:sp>
      <p:graphicFrame>
        <p:nvGraphicFramePr>
          <p:cNvPr id="19" name="Chart 5"/>
          <p:cNvGraphicFramePr/>
          <p:nvPr/>
        </p:nvGraphicFramePr>
        <p:xfrm>
          <a:off x="3452546" y="4050792"/>
          <a:ext cx="2455850" cy="1581912"/>
        </p:xfrm>
        <a:graphic>
          <a:graphicData uri="http://schemas.openxmlformats.org/drawingml/2006/chart">
            <c:chart xmlns:c="http://schemas.openxmlformats.org/drawingml/2006/chart" xmlns:r="http://schemas.openxmlformats.org/officeDocument/2006/relationships" r:id="rId8"/>
          </a:graphicData>
        </a:graphic>
      </p:graphicFrame>
      <p:sp>
        <p:nvSpPr>
          <p:cNvPr id="20" name="Text 12"/>
          <p:cNvSpPr txBox="1"/>
          <p:nvPr/>
        </p:nvSpPr>
        <p:spPr>
          <a:xfrm>
            <a:off x="3516554" y="5650992"/>
            <a:ext cx="2327834" cy="566928"/>
          </a:xfrm>
          <a:prstGeom prst="rect">
            <a:avLst/>
          </a:prstGeom>
          <a:noFill/>
          <a:ln/>
        </p:spPr>
        <p:txBody>
          <a:bodyPr wrap="square" lIns="0" tIns="0" rIns="0" bIns="0" rtlCol="0" anchor="t"/>
          <a:lstStyle/>
          <a:p>
            <a:pPr marL="0" indent="0">
              <a:buNone/>
            </a:pPr>
            <a:r>
              <a:rPr lang="en-US" sz="1400" b="1" dirty="0">
                <a:solidFill>
                  <a:schemeClr val="tx1"/>
                </a:solidFill>
              </a:rPr>
              <a:t>Area</a:t>
            </a:r>
            <a:endParaRPr lang="en-US" sz="1400" dirty="0"/>
          </a:p>
          <a:p>
            <a:pPr marL="0" indent="0">
              <a:buNone/>
            </a:pPr>
            <a:r>
              <a:rPr lang="en-US" sz="1200" dirty="0">
                <a:solidFill>
                  <a:schemeClr val="tx2"/>
                </a:solidFill>
              </a:rPr>
              <a:t>Cumulative volume over time</a:t>
            </a:r>
            <a:endParaRPr lang="en-US" sz="1400" dirty="0"/>
          </a:p>
        </p:txBody>
      </p:sp>
      <p:sp>
        <p:nvSpPr>
          <p:cNvPr id="21" name="card"/>
          <p:cNvSpPr/>
          <p:nvPr/>
        </p:nvSpPr>
        <p:spPr>
          <a:xfrm>
            <a:off x="6210148" y="3977640"/>
            <a:ext cx="2602154" cy="2286000"/>
          </a:xfrm>
          <a:prstGeom prst="roundRect">
            <a:avLst>
              <a:gd name="adj" fmla="val 4800"/>
            </a:avLst>
          </a:prstGeom>
          <a:solidFill>
            <a:schemeClr val="bg1"/>
          </a:solidFill>
          <a:ln/>
        </p:spPr>
        <p:txBody>
          <a:bodyPr/>
          <a:lstStyle/>
          <a:p>
            <a:endParaRPr lang="en-US"/>
          </a:p>
        </p:txBody>
      </p:sp>
      <p:graphicFrame>
        <p:nvGraphicFramePr>
          <p:cNvPr id="22" name="Chart 6"/>
          <p:cNvGraphicFramePr/>
          <p:nvPr/>
        </p:nvGraphicFramePr>
        <p:xfrm>
          <a:off x="6283300" y="4050792"/>
          <a:ext cx="2455850" cy="1581912"/>
        </p:xfrm>
        <a:graphic>
          <a:graphicData uri="http://schemas.openxmlformats.org/drawingml/2006/chart">
            <c:chart xmlns:c="http://schemas.openxmlformats.org/drawingml/2006/chart" xmlns:r="http://schemas.openxmlformats.org/officeDocument/2006/relationships" r:id="rId9"/>
          </a:graphicData>
        </a:graphic>
      </p:graphicFrame>
      <p:sp>
        <p:nvSpPr>
          <p:cNvPr id="23" name="Text 14"/>
          <p:cNvSpPr txBox="1"/>
          <p:nvPr/>
        </p:nvSpPr>
        <p:spPr>
          <a:xfrm>
            <a:off x="6347308" y="5650992"/>
            <a:ext cx="2327834" cy="566928"/>
          </a:xfrm>
          <a:prstGeom prst="rect">
            <a:avLst/>
          </a:prstGeom>
          <a:noFill/>
          <a:ln/>
        </p:spPr>
        <p:txBody>
          <a:bodyPr wrap="square" lIns="0" tIns="0" rIns="0" bIns="0" rtlCol="0" anchor="t"/>
          <a:lstStyle/>
          <a:p>
            <a:pPr marL="0" indent="0">
              <a:buNone/>
            </a:pPr>
            <a:r>
              <a:rPr lang="en-US" sz="1400" b="1" dirty="0">
                <a:solidFill>
                  <a:schemeClr val="tx1"/>
                </a:solidFill>
              </a:rPr>
              <a:t>Bubble</a:t>
            </a:r>
            <a:endParaRPr lang="en-US" sz="1400" dirty="0"/>
          </a:p>
          <a:p>
            <a:pPr marL="0" indent="0">
              <a:buNone/>
            </a:pPr>
            <a:r>
              <a:rPr lang="en-US" sz="1200" dirty="0">
                <a:solidFill>
                  <a:schemeClr val="tx2"/>
                </a:solidFill>
              </a:rPr>
              <a:t>3 numeric variables (x, y, size)</a:t>
            </a:r>
            <a:endParaRPr lang="en-US" sz="1400" dirty="0"/>
          </a:p>
        </p:txBody>
      </p:sp>
      <p:sp>
        <p:nvSpPr>
          <p:cNvPr id="24" name="card"/>
          <p:cNvSpPr/>
          <p:nvPr/>
        </p:nvSpPr>
        <p:spPr>
          <a:xfrm>
            <a:off x="9040901" y="3977640"/>
            <a:ext cx="2602154" cy="2286000"/>
          </a:xfrm>
          <a:prstGeom prst="roundRect">
            <a:avLst>
              <a:gd name="adj" fmla="val 4800"/>
            </a:avLst>
          </a:prstGeom>
          <a:solidFill>
            <a:schemeClr val="bg1"/>
          </a:solidFill>
          <a:ln/>
        </p:spPr>
        <p:txBody>
          <a:bodyPr/>
          <a:lstStyle/>
          <a:p>
            <a:endParaRPr lang="en-US"/>
          </a:p>
        </p:txBody>
      </p:sp>
      <p:graphicFrame>
        <p:nvGraphicFramePr>
          <p:cNvPr id="25" name="Chart 7"/>
          <p:cNvGraphicFramePr/>
          <p:nvPr/>
        </p:nvGraphicFramePr>
        <p:xfrm>
          <a:off x="9114053" y="4050792"/>
          <a:ext cx="2455850" cy="1581912"/>
        </p:xfrm>
        <a:graphic>
          <a:graphicData uri="http://schemas.openxmlformats.org/drawingml/2006/chart">
            <c:chart xmlns:c="http://schemas.openxmlformats.org/drawingml/2006/chart" xmlns:r="http://schemas.openxmlformats.org/officeDocument/2006/relationships" r:id="rId10"/>
          </a:graphicData>
        </a:graphic>
      </p:graphicFrame>
      <p:sp>
        <p:nvSpPr>
          <p:cNvPr id="26" name="Text 16"/>
          <p:cNvSpPr txBox="1"/>
          <p:nvPr/>
        </p:nvSpPr>
        <p:spPr>
          <a:xfrm>
            <a:off x="9178061" y="5650992"/>
            <a:ext cx="2327834" cy="566928"/>
          </a:xfrm>
          <a:prstGeom prst="rect">
            <a:avLst/>
          </a:prstGeom>
          <a:noFill/>
          <a:ln/>
        </p:spPr>
        <p:txBody>
          <a:bodyPr wrap="square" lIns="0" tIns="0" rIns="0" bIns="0" rtlCol="0" anchor="t"/>
          <a:lstStyle/>
          <a:p>
            <a:pPr marL="0" indent="0">
              <a:buNone/>
            </a:pPr>
            <a:r>
              <a:rPr lang="en-US" sz="1400" b="1" dirty="0">
                <a:solidFill>
                  <a:schemeClr val="tx1"/>
                </a:solidFill>
              </a:rPr>
              <a:t>Radar</a:t>
            </a:r>
            <a:endParaRPr lang="en-US" sz="1400" dirty="0"/>
          </a:p>
          <a:p>
            <a:pPr marL="0" indent="0">
              <a:buNone/>
            </a:pPr>
            <a:r>
              <a:rPr lang="en-US" sz="1200" dirty="0">
                <a:solidFill>
                  <a:schemeClr val="tx2"/>
                </a:solidFill>
              </a:rPr>
              <a:t>Profile on several criteria (use sparingly)</a:t>
            </a:r>
            <a:endParaRPr lang="en-US" sz="1400" dirty="0"/>
          </a:p>
        </p:txBody>
      </p:sp>
      <p:sp>
        <p:nvSpPr>
          <p:cNvPr id="27" name="Slide Number Placeholder 0"/>
          <p:cNvSpPr>
            <a:spLocks noGrp="1"/>
          </p:cNvSpPr>
          <p:nvPr>
            <p:ph type="sldNum" sz="quarter" idx="4294967295"/>
          </p:nvPr>
        </p:nvSpPr>
        <p:spPr>
          <a:xfrm>
            <a:off x="0" y="1161288"/>
            <a:ext cx="502920" cy="18288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FFFFFF"/>
                </a:solidFill>
              </a:defRPr>
            </a:lvl1pPr>
          </a:lstStyle>
          <a:p>
            <a:pPr algn="ctr"/>
            <a:fld id="{F7021451-1387-4CA6-816F-3879F97B5CBC}" type="slidenum">
              <a:rPr lang="en-US" b="1"/>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3"/>
          <p:cNvSpPr>
            <a:spLocks noGrp="1"/>
          </p:cNvSpPr>
          <p:nvPr>
            <p:ph type="title" idx="103" hasCustomPrompt="1"/>
          </p:nvPr>
        </p:nvSpPr>
        <p:spPr>
          <a:xfrm>
            <a:off x="88900" y="-115723"/>
            <a:ext cx="11887200" cy="914400"/>
          </a:xfrm>
          <a:prstGeom prst="rect">
            <a:avLst/>
          </a:prstGeom>
          <a:noFill/>
          <a:ln/>
        </p:spPr>
        <p:txBody>
          <a:bodyPr wrap="square" lIns="0" tIns="0" rIns="0" bIns="0" rtlCol="0" anchor="b"/>
          <a:lstStyle/>
          <a:p>
            <a:pPr marL="0" indent="0" algn="l">
              <a:buNone/>
            </a:pPr>
            <a:r>
              <a:rPr lang="en-US" dirty="0">
                <a:solidFill>
                  <a:schemeClr val="tx2"/>
                </a:solidFill>
                <a:latin typeface="Calibri" pitchFamily="34" charset="0"/>
                <a:ea typeface="Calibri" pitchFamily="34" charset="-122"/>
                <a:cs typeface="Calibri" pitchFamily="34" charset="-120"/>
              </a:rPr>
              <a:t>Chart gallery (2): statistical charts for distributions and matrices</a:t>
            </a:r>
            <a:endParaRPr lang="en-US" dirty="0"/>
          </a:p>
        </p:txBody>
      </p:sp>
      <p:sp>
        <p:nvSpPr>
          <p:cNvPr id="3" name="card"/>
          <p:cNvSpPr/>
          <p:nvPr/>
        </p:nvSpPr>
        <p:spPr>
          <a:xfrm>
            <a:off x="548640" y="1463040"/>
            <a:ext cx="2602154" cy="4800600"/>
          </a:xfrm>
          <a:prstGeom prst="roundRect">
            <a:avLst>
              <a:gd name="adj" fmla="val 4217"/>
            </a:avLst>
          </a:prstGeom>
          <a:solidFill>
            <a:schemeClr val="bg1"/>
          </a:solidFill>
          <a:ln/>
        </p:spPr>
        <p:txBody>
          <a:bodyPr/>
          <a:lstStyle/>
          <a:p>
            <a:endParaRPr lang="en-US"/>
          </a:p>
        </p:txBody>
      </p:sp>
      <p:pic>
        <p:nvPicPr>
          <p:cNvPr id="4" name="Image 0" descr="Histogram + density"/>
          <p:cNvPicPr>
            <a:picLocks noChangeAspect="1"/>
          </p:cNvPicPr>
          <p:nvPr/>
        </p:nvPicPr>
        <p:blipFill>
          <a:blip r:embed="rId3"/>
          <a:stretch>
            <a:fillRect/>
          </a:stretch>
        </p:blipFill>
        <p:spPr>
          <a:xfrm>
            <a:off x="640080" y="2761895"/>
            <a:ext cx="2419274" cy="1645106"/>
          </a:xfrm>
          <a:prstGeom prst="rect">
            <a:avLst/>
          </a:prstGeom>
        </p:spPr>
      </p:pic>
      <p:sp>
        <p:nvSpPr>
          <p:cNvPr id="5" name="Text 2"/>
          <p:cNvSpPr txBox="1"/>
          <p:nvPr/>
        </p:nvSpPr>
        <p:spPr>
          <a:xfrm>
            <a:off x="685800" y="5650992"/>
            <a:ext cx="2327834" cy="566928"/>
          </a:xfrm>
          <a:prstGeom prst="rect">
            <a:avLst/>
          </a:prstGeom>
          <a:noFill/>
          <a:ln/>
        </p:spPr>
        <p:txBody>
          <a:bodyPr wrap="square" lIns="0" tIns="0" rIns="0" bIns="0" rtlCol="0" anchor="t"/>
          <a:lstStyle/>
          <a:p>
            <a:pPr marL="0" indent="0">
              <a:buNone/>
            </a:pPr>
            <a:r>
              <a:rPr lang="en-US" sz="1400" b="1" dirty="0">
                <a:solidFill>
                  <a:schemeClr val="tx1"/>
                </a:solidFill>
              </a:rPr>
              <a:t>Histogram + density</a:t>
            </a:r>
            <a:endParaRPr lang="en-US" sz="1400" dirty="0"/>
          </a:p>
          <a:p>
            <a:pPr marL="0" indent="0">
              <a:buNone/>
            </a:pPr>
            <a:r>
              <a:rPr lang="en-US" sz="1200" dirty="0">
                <a:solidFill>
                  <a:schemeClr val="tx2"/>
                </a:solidFill>
              </a:rPr>
              <a:t>Shape of one numeric variable</a:t>
            </a:r>
            <a:endParaRPr lang="en-US" sz="1400" dirty="0"/>
          </a:p>
        </p:txBody>
      </p:sp>
      <p:sp>
        <p:nvSpPr>
          <p:cNvPr id="6" name="card"/>
          <p:cNvSpPr/>
          <p:nvPr/>
        </p:nvSpPr>
        <p:spPr>
          <a:xfrm>
            <a:off x="3379394" y="1463040"/>
            <a:ext cx="2602154" cy="4800600"/>
          </a:xfrm>
          <a:prstGeom prst="roundRect">
            <a:avLst>
              <a:gd name="adj" fmla="val 4217"/>
            </a:avLst>
          </a:prstGeom>
          <a:solidFill>
            <a:schemeClr val="bg1"/>
          </a:solidFill>
          <a:ln/>
        </p:spPr>
        <p:txBody>
          <a:bodyPr/>
          <a:lstStyle/>
          <a:p>
            <a:endParaRPr lang="en-US"/>
          </a:p>
        </p:txBody>
      </p:sp>
      <p:pic>
        <p:nvPicPr>
          <p:cNvPr id="7" name="Image 1" descr="Box plot"/>
          <p:cNvPicPr>
            <a:picLocks noChangeAspect="1"/>
          </p:cNvPicPr>
          <p:nvPr/>
        </p:nvPicPr>
        <p:blipFill>
          <a:blip r:embed="rId4"/>
          <a:stretch>
            <a:fillRect/>
          </a:stretch>
        </p:blipFill>
        <p:spPr>
          <a:xfrm>
            <a:off x="3470834" y="2761895"/>
            <a:ext cx="2419274" cy="1645106"/>
          </a:xfrm>
          <a:prstGeom prst="rect">
            <a:avLst/>
          </a:prstGeom>
        </p:spPr>
      </p:pic>
      <p:sp>
        <p:nvSpPr>
          <p:cNvPr id="8" name="Text 4"/>
          <p:cNvSpPr txBox="1"/>
          <p:nvPr/>
        </p:nvSpPr>
        <p:spPr>
          <a:xfrm>
            <a:off x="3516554" y="5650992"/>
            <a:ext cx="2327834" cy="566928"/>
          </a:xfrm>
          <a:prstGeom prst="rect">
            <a:avLst/>
          </a:prstGeom>
          <a:noFill/>
          <a:ln/>
        </p:spPr>
        <p:txBody>
          <a:bodyPr wrap="square" lIns="0" tIns="0" rIns="0" bIns="0" rtlCol="0" anchor="t"/>
          <a:lstStyle/>
          <a:p>
            <a:pPr marL="0" indent="0">
              <a:buNone/>
            </a:pPr>
            <a:r>
              <a:rPr lang="en-US" sz="1400" b="1" dirty="0">
                <a:solidFill>
                  <a:schemeClr val="tx1"/>
                </a:solidFill>
              </a:rPr>
              <a:t>Box plot</a:t>
            </a:r>
            <a:endParaRPr lang="en-US" sz="1400" dirty="0"/>
          </a:p>
          <a:p>
            <a:pPr marL="0" indent="0">
              <a:buNone/>
            </a:pPr>
            <a:r>
              <a:rPr lang="en-US" sz="1200" dirty="0">
                <a:solidFill>
                  <a:schemeClr val="tx2"/>
                </a:solidFill>
              </a:rPr>
              <a:t>Median, quartiles, outliers per group</a:t>
            </a:r>
            <a:endParaRPr lang="en-US" sz="1400" dirty="0"/>
          </a:p>
        </p:txBody>
      </p:sp>
      <p:sp>
        <p:nvSpPr>
          <p:cNvPr id="9" name="card"/>
          <p:cNvSpPr/>
          <p:nvPr/>
        </p:nvSpPr>
        <p:spPr>
          <a:xfrm>
            <a:off x="6210148" y="1463040"/>
            <a:ext cx="2602154" cy="4800600"/>
          </a:xfrm>
          <a:prstGeom prst="roundRect">
            <a:avLst>
              <a:gd name="adj" fmla="val 4217"/>
            </a:avLst>
          </a:prstGeom>
          <a:solidFill>
            <a:schemeClr val="bg1"/>
          </a:solidFill>
          <a:ln/>
        </p:spPr>
        <p:txBody>
          <a:bodyPr/>
          <a:lstStyle/>
          <a:p>
            <a:endParaRPr lang="en-US"/>
          </a:p>
        </p:txBody>
      </p:sp>
      <p:pic>
        <p:nvPicPr>
          <p:cNvPr id="10" name="Image 2" descr="Violin"/>
          <p:cNvPicPr>
            <a:picLocks noChangeAspect="1"/>
          </p:cNvPicPr>
          <p:nvPr/>
        </p:nvPicPr>
        <p:blipFill>
          <a:blip r:embed="rId5"/>
          <a:stretch>
            <a:fillRect/>
          </a:stretch>
        </p:blipFill>
        <p:spPr>
          <a:xfrm>
            <a:off x="6301588" y="2761895"/>
            <a:ext cx="2419274" cy="1645106"/>
          </a:xfrm>
          <a:prstGeom prst="rect">
            <a:avLst/>
          </a:prstGeom>
        </p:spPr>
      </p:pic>
      <p:sp>
        <p:nvSpPr>
          <p:cNvPr id="11" name="Text 6"/>
          <p:cNvSpPr txBox="1"/>
          <p:nvPr/>
        </p:nvSpPr>
        <p:spPr>
          <a:xfrm>
            <a:off x="6347308" y="5650992"/>
            <a:ext cx="2327834" cy="566928"/>
          </a:xfrm>
          <a:prstGeom prst="rect">
            <a:avLst/>
          </a:prstGeom>
          <a:noFill/>
          <a:ln/>
        </p:spPr>
        <p:txBody>
          <a:bodyPr wrap="square" lIns="0" tIns="0" rIns="0" bIns="0" rtlCol="0" anchor="t"/>
          <a:lstStyle/>
          <a:p>
            <a:pPr marL="0" indent="0">
              <a:buNone/>
            </a:pPr>
            <a:r>
              <a:rPr lang="en-US" sz="1400" b="1" dirty="0">
                <a:solidFill>
                  <a:schemeClr val="tx1"/>
                </a:solidFill>
              </a:rPr>
              <a:t>Violin</a:t>
            </a:r>
            <a:endParaRPr lang="en-US" sz="1400" dirty="0"/>
          </a:p>
          <a:p>
            <a:pPr marL="0" indent="0">
              <a:buNone/>
            </a:pPr>
            <a:r>
              <a:rPr lang="en-US" sz="1200" dirty="0">
                <a:solidFill>
                  <a:schemeClr val="tx2"/>
                </a:solidFill>
              </a:rPr>
              <a:t>Full distribution per group</a:t>
            </a:r>
            <a:endParaRPr lang="en-US" sz="1400" dirty="0"/>
          </a:p>
        </p:txBody>
      </p:sp>
      <p:sp>
        <p:nvSpPr>
          <p:cNvPr id="12" name="card"/>
          <p:cNvSpPr/>
          <p:nvPr/>
        </p:nvSpPr>
        <p:spPr>
          <a:xfrm>
            <a:off x="9040901" y="1463040"/>
            <a:ext cx="2602154" cy="4800600"/>
          </a:xfrm>
          <a:prstGeom prst="roundRect">
            <a:avLst>
              <a:gd name="adj" fmla="val 4217"/>
            </a:avLst>
          </a:prstGeom>
          <a:solidFill>
            <a:schemeClr val="bg1"/>
          </a:solidFill>
          <a:ln/>
        </p:spPr>
        <p:txBody>
          <a:bodyPr/>
          <a:lstStyle/>
          <a:p>
            <a:endParaRPr lang="en-US"/>
          </a:p>
        </p:txBody>
      </p:sp>
      <p:pic>
        <p:nvPicPr>
          <p:cNvPr id="13" name="Image 3" descr="Heatmap"/>
          <p:cNvPicPr>
            <a:picLocks noChangeAspect="1"/>
          </p:cNvPicPr>
          <p:nvPr/>
        </p:nvPicPr>
        <p:blipFill>
          <a:blip r:embed="rId6"/>
          <a:stretch>
            <a:fillRect/>
          </a:stretch>
        </p:blipFill>
        <p:spPr>
          <a:xfrm>
            <a:off x="9132341" y="2761895"/>
            <a:ext cx="2419274" cy="1645106"/>
          </a:xfrm>
          <a:prstGeom prst="rect">
            <a:avLst/>
          </a:prstGeom>
        </p:spPr>
      </p:pic>
      <p:sp>
        <p:nvSpPr>
          <p:cNvPr id="14" name="Text 8"/>
          <p:cNvSpPr txBox="1"/>
          <p:nvPr/>
        </p:nvSpPr>
        <p:spPr>
          <a:xfrm>
            <a:off x="9178061" y="5650992"/>
            <a:ext cx="2327834" cy="566928"/>
          </a:xfrm>
          <a:prstGeom prst="rect">
            <a:avLst/>
          </a:prstGeom>
          <a:noFill/>
          <a:ln/>
        </p:spPr>
        <p:txBody>
          <a:bodyPr wrap="square" lIns="0" tIns="0" rIns="0" bIns="0" rtlCol="0" anchor="t"/>
          <a:lstStyle/>
          <a:p>
            <a:pPr marL="0" indent="0">
              <a:buNone/>
            </a:pPr>
            <a:r>
              <a:rPr lang="en-US" sz="1400" b="1" dirty="0">
                <a:solidFill>
                  <a:schemeClr val="tx1"/>
                </a:solidFill>
              </a:rPr>
              <a:t>Heatmap</a:t>
            </a:r>
            <a:endParaRPr lang="en-US" sz="1400" dirty="0"/>
          </a:p>
          <a:p>
            <a:pPr marL="0" indent="0">
              <a:buNone/>
            </a:pPr>
            <a:r>
              <a:rPr lang="en-US" sz="1200" dirty="0">
                <a:solidFill>
                  <a:schemeClr val="tx2"/>
                </a:solidFill>
              </a:rPr>
              <a:t>2 categories + 1 value (matrix)</a:t>
            </a:r>
            <a:endParaRPr lang="en-US" sz="1400" dirty="0"/>
          </a:p>
        </p:txBody>
      </p:sp>
      <p:sp>
        <p:nvSpPr>
          <p:cNvPr id="25" name="Slide Number Placeholder 0"/>
          <p:cNvSpPr>
            <a:spLocks noGrp="1"/>
          </p:cNvSpPr>
          <p:nvPr>
            <p:ph type="sldNum" sz="quarter" idx="4294967295"/>
          </p:nvPr>
        </p:nvSpPr>
        <p:spPr>
          <a:xfrm>
            <a:off x="0" y="1161288"/>
            <a:ext cx="502920" cy="18288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FFFFFF"/>
                </a:solidFill>
              </a:defRPr>
            </a:lvl1pPr>
          </a:lstStyle>
          <a:p>
            <a:pPr algn="ctr"/>
            <a:fld id="{F7021451-1387-4CA6-816F-3879F97B5CBC}" type="slidenum">
              <a:rPr lang="en-US" b="1"/>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51A3D-D411-817F-53EC-18BD2DD135EA}"/>
              </a:ext>
            </a:extLst>
          </p:cNvPr>
          <p:cNvSpPr>
            <a:spLocks noGrp="1"/>
          </p:cNvSpPr>
          <p:nvPr>
            <p:ph type="title" idx="103"/>
          </p:nvPr>
        </p:nvSpPr>
        <p:spPr/>
        <p:txBody>
          <a:bodyPr/>
          <a:lstStyle/>
          <a:p>
            <a:r>
              <a:rPr lang="en-US" dirty="0"/>
              <a:t>Box plots</a:t>
            </a:r>
          </a:p>
        </p:txBody>
      </p:sp>
      <p:pic>
        <p:nvPicPr>
          <p:cNvPr id="4" name="Picture 3">
            <a:extLst>
              <a:ext uri="{FF2B5EF4-FFF2-40B4-BE49-F238E27FC236}">
                <a16:creationId xmlns:a16="http://schemas.microsoft.com/office/drawing/2014/main" id="{6B3522A7-2EEF-0A47-3278-E0124D810915}"/>
              </a:ext>
            </a:extLst>
          </p:cNvPr>
          <p:cNvPicPr>
            <a:picLocks noChangeAspect="1"/>
          </p:cNvPicPr>
          <p:nvPr/>
        </p:nvPicPr>
        <p:blipFill>
          <a:blip r:embed="rId2">
            <a:clrChange>
              <a:clrFrom>
                <a:srgbClr val="FCFCFC"/>
              </a:clrFrom>
              <a:clrTo>
                <a:srgbClr val="FCFCFC">
                  <a:alpha val="0"/>
                </a:srgbClr>
              </a:clrTo>
            </a:clrChange>
          </a:blip>
          <a:stretch>
            <a:fillRect/>
          </a:stretch>
        </p:blipFill>
        <p:spPr>
          <a:xfrm>
            <a:off x="276837" y="1745966"/>
            <a:ext cx="3840530" cy="2930748"/>
          </a:xfrm>
          <a:prstGeom prst="rect">
            <a:avLst/>
          </a:prstGeom>
        </p:spPr>
      </p:pic>
      <p:graphicFrame>
        <p:nvGraphicFramePr>
          <p:cNvPr id="5" name="Table 4">
            <a:extLst>
              <a:ext uri="{FF2B5EF4-FFF2-40B4-BE49-F238E27FC236}">
                <a16:creationId xmlns:a16="http://schemas.microsoft.com/office/drawing/2014/main" id="{CA9D6935-18E2-FE72-41D8-C23C4F7D31D5}"/>
              </a:ext>
            </a:extLst>
          </p:cNvPr>
          <p:cNvGraphicFramePr>
            <a:graphicFrameLocks noGrp="1"/>
          </p:cNvGraphicFramePr>
          <p:nvPr>
            <p:extLst>
              <p:ext uri="{D42A27DB-BD31-4B8C-83A1-F6EECF244321}">
                <p14:modId xmlns:p14="http://schemas.microsoft.com/office/powerpoint/2010/main" val="756299462"/>
              </p:ext>
            </p:extLst>
          </p:nvPr>
        </p:nvGraphicFramePr>
        <p:xfrm>
          <a:off x="4086835" y="1644366"/>
          <a:ext cx="3987800" cy="4351344"/>
        </p:xfrm>
        <a:graphic>
          <a:graphicData uri="http://schemas.openxmlformats.org/drawingml/2006/table">
            <a:tbl>
              <a:tblPr>
                <a:tableStyleId>{3B4B98B0-60AC-42C2-AFA5-B58CD77FA1E5}</a:tableStyleId>
              </a:tblPr>
              <a:tblGrid>
                <a:gridCol w="2133600">
                  <a:extLst>
                    <a:ext uri="{9D8B030D-6E8A-4147-A177-3AD203B41FA5}">
                      <a16:colId xmlns:a16="http://schemas.microsoft.com/office/drawing/2014/main" val="2697730477"/>
                    </a:ext>
                  </a:extLst>
                </a:gridCol>
                <a:gridCol w="1854200">
                  <a:extLst>
                    <a:ext uri="{9D8B030D-6E8A-4147-A177-3AD203B41FA5}">
                      <a16:colId xmlns:a16="http://schemas.microsoft.com/office/drawing/2014/main" val="901366209"/>
                    </a:ext>
                  </a:extLst>
                </a:gridCol>
              </a:tblGrid>
              <a:tr h="271959">
                <a:tc>
                  <a:txBody>
                    <a:bodyPr/>
                    <a:lstStyle/>
                    <a:p>
                      <a:pPr algn="ctr">
                        <a:buNone/>
                      </a:pPr>
                      <a:r>
                        <a:rPr lang="en-US" sz="1300" dirty="0"/>
                        <a:t>Patient ID</a:t>
                      </a:r>
                    </a:p>
                  </a:txBody>
                  <a:tcPr marL="67990" marR="67990" marT="33995" marB="33995" anchor="ctr"/>
                </a:tc>
                <a:tc>
                  <a:txBody>
                    <a:bodyPr/>
                    <a:lstStyle/>
                    <a:p>
                      <a:pPr algn="ctr">
                        <a:buNone/>
                      </a:pPr>
                      <a:r>
                        <a:rPr lang="en-US" sz="1300" dirty="0"/>
                        <a:t>Waiting time (minutes)</a:t>
                      </a:r>
                    </a:p>
                  </a:txBody>
                  <a:tcPr marL="67990" marR="67990" marT="33995" marB="33995" anchor="ctr"/>
                </a:tc>
                <a:extLst>
                  <a:ext uri="{0D108BD9-81ED-4DB2-BD59-A6C34878D82A}">
                    <a16:rowId xmlns:a16="http://schemas.microsoft.com/office/drawing/2014/main" val="941705893"/>
                  </a:ext>
                </a:extLst>
              </a:tr>
              <a:tr h="271959">
                <a:tc>
                  <a:txBody>
                    <a:bodyPr/>
                    <a:lstStyle/>
                    <a:p>
                      <a:pPr algn="ctr">
                        <a:buNone/>
                      </a:pPr>
                      <a:r>
                        <a:rPr lang="en-US" sz="1300" dirty="0"/>
                        <a:t>P01</a:t>
                      </a:r>
                    </a:p>
                  </a:txBody>
                  <a:tcPr marL="67990" marR="67990" marT="33995" marB="33995" anchor="ctr"/>
                </a:tc>
                <a:tc>
                  <a:txBody>
                    <a:bodyPr/>
                    <a:lstStyle/>
                    <a:p>
                      <a:pPr algn="ctr">
                        <a:buNone/>
                      </a:pPr>
                      <a:r>
                        <a:rPr lang="en-US" sz="1300"/>
                        <a:t>5</a:t>
                      </a:r>
                    </a:p>
                  </a:txBody>
                  <a:tcPr marL="67990" marR="67990" marT="33995" marB="33995" anchor="ctr"/>
                </a:tc>
                <a:extLst>
                  <a:ext uri="{0D108BD9-81ED-4DB2-BD59-A6C34878D82A}">
                    <a16:rowId xmlns:a16="http://schemas.microsoft.com/office/drawing/2014/main" val="478987759"/>
                  </a:ext>
                </a:extLst>
              </a:tr>
              <a:tr h="271959">
                <a:tc>
                  <a:txBody>
                    <a:bodyPr/>
                    <a:lstStyle/>
                    <a:p>
                      <a:pPr algn="ctr">
                        <a:buNone/>
                      </a:pPr>
                      <a:r>
                        <a:rPr lang="en-US" sz="1300"/>
                        <a:t>P02</a:t>
                      </a:r>
                    </a:p>
                  </a:txBody>
                  <a:tcPr marL="67990" marR="67990" marT="33995" marB="33995" anchor="ctr"/>
                </a:tc>
                <a:tc>
                  <a:txBody>
                    <a:bodyPr/>
                    <a:lstStyle/>
                    <a:p>
                      <a:pPr algn="ctr">
                        <a:buNone/>
                      </a:pPr>
                      <a:r>
                        <a:rPr lang="en-US" sz="1300"/>
                        <a:t>8</a:t>
                      </a:r>
                    </a:p>
                  </a:txBody>
                  <a:tcPr marL="67990" marR="67990" marT="33995" marB="33995" anchor="ctr"/>
                </a:tc>
                <a:extLst>
                  <a:ext uri="{0D108BD9-81ED-4DB2-BD59-A6C34878D82A}">
                    <a16:rowId xmlns:a16="http://schemas.microsoft.com/office/drawing/2014/main" val="1560041214"/>
                  </a:ext>
                </a:extLst>
              </a:tr>
              <a:tr h="271959">
                <a:tc>
                  <a:txBody>
                    <a:bodyPr/>
                    <a:lstStyle/>
                    <a:p>
                      <a:pPr algn="ctr">
                        <a:buNone/>
                      </a:pPr>
                      <a:r>
                        <a:rPr lang="en-US" sz="1300"/>
                        <a:t>P03</a:t>
                      </a:r>
                    </a:p>
                  </a:txBody>
                  <a:tcPr marL="67990" marR="67990" marT="33995" marB="33995" anchor="ctr"/>
                </a:tc>
                <a:tc>
                  <a:txBody>
                    <a:bodyPr/>
                    <a:lstStyle/>
                    <a:p>
                      <a:pPr algn="ctr">
                        <a:buNone/>
                      </a:pPr>
                      <a:r>
                        <a:rPr lang="en-US" sz="1300"/>
                        <a:t>10</a:t>
                      </a:r>
                    </a:p>
                  </a:txBody>
                  <a:tcPr marL="67990" marR="67990" marT="33995" marB="33995" anchor="ctr"/>
                </a:tc>
                <a:extLst>
                  <a:ext uri="{0D108BD9-81ED-4DB2-BD59-A6C34878D82A}">
                    <a16:rowId xmlns:a16="http://schemas.microsoft.com/office/drawing/2014/main" val="1024474756"/>
                  </a:ext>
                </a:extLst>
              </a:tr>
              <a:tr h="271959">
                <a:tc>
                  <a:txBody>
                    <a:bodyPr/>
                    <a:lstStyle/>
                    <a:p>
                      <a:pPr algn="ctr">
                        <a:buNone/>
                      </a:pPr>
                      <a:r>
                        <a:rPr lang="en-US" sz="1300"/>
                        <a:t>P04</a:t>
                      </a:r>
                    </a:p>
                  </a:txBody>
                  <a:tcPr marL="67990" marR="67990" marT="33995" marB="33995" anchor="ctr"/>
                </a:tc>
                <a:tc>
                  <a:txBody>
                    <a:bodyPr/>
                    <a:lstStyle/>
                    <a:p>
                      <a:pPr algn="ctr">
                        <a:buNone/>
                      </a:pPr>
                      <a:r>
                        <a:rPr lang="en-US" sz="1300"/>
                        <a:t>12</a:t>
                      </a:r>
                    </a:p>
                  </a:txBody>
                  <a:tcPr marL="67990" marR="67990" marT="33995" marB="33995" anchor="ctr"/>
                </a:tc>
                <a:extLst>
                  <a:ext uri="{0D108BD9-81ED-4DB2-BD59-A6C34878D82A}">
                    <a16:rowId xmlns:a16="http://schemas.microsoft.com/office/drawing/2014/main" val="3151222963"/>
                  </a:ext>
                </a:extLst>
              </a:tr>
              <a:tr h="271959">
                <a:tc>
                  <a:txBody>
                    <a:bodyPr/>
                    <a:lstStyle/>
                    <a:p>
                      <a:pPr algn="ctr">
                        <a:buNone/>
                      </a:pPr>
                      <a:r>
                        <a:rPr lang="en-US" sz="1300" dirty="0"/>
                        <a:t>P05</a:t>
                      </a:r>
                    </a:p>
                  </a:txBody>
                  <a:tcPr marL="67990" marR="67990" marT="33995" marB="33995" anchor="ctr"/>
                </a:tc>
                <a:tc>
                  <a:txBody>
                    <a:bodyPr/>
                    <a:lstStyle/>
                    <a:p>
                      <a:pPr algn="ctr">
                        <a:buNone/>
                      </a:pPr>
                      <a:r>
                        <a:rPr lang="en-US" sz="1300"/>
                        <a:t>15</a:t>
                      </a:r>
                    </a:p>
                  </a:txBody>
                  <a:tcPr marL="67990" marR="67990" marT="33995" marB="33995" anchor="ctr"/>
                </a:tc>
                <a:extLst>
                  <a:ext uri="{0D108BD9-81ED-4DB2-BD59-A6C34878D82A}">
                    <a16:rowId xmlns:a16="http://schemas.microsoft.com/office/drawing/2014/main" val="870901044"/>
                  </a:ext>
                </a:extLst>
              </a:tr>
              <a:tr h="271959">
                <a:tc>
                  <a:txBody>
                    <a:bodyPr/>
                    <a:lstStyle/>
                    <a:p>
                      <a:pPr algn="ctr">
                        <a:buNone/>
                      </a:pPr>
                      <a:r>
                        <a:rPr lang="en-US" sz="1300"/>
                        <a:t>P06</a:t>
                      </a:r>
                    </a:p>
                  </a:txBody>
                  <a:tcPr marL="67990" marR="67990" marT="33995" marB="33995" anchor="ctr"/>
                </a:tc>
                <a:tc>
                  <a:txBody>
                    <a:bodyPr/>
                    <a:lstStyle/>
                    <a:p>
                      <a:pPr algn="ctr">
                        <a:buNone/>
                      </a:pPr>
                      <a:r>
                        <a:rPr lang="en-US" sz="1300"/>
                        <a:t>18</a:t>
                      </a:r>
                    </a:p>
                  </a:txBody>
                  <a:tcPr marL="67990" marR="67990" marT="33995" marB="33995" anchor="ctr"/>
                </a:tc>
                <a:extLst>
                  <a:ext uri="{0D108BD9-81ED-4DB2-BD59-A6C34878D82A}">
                    <a16:rowId xmlns:a16="http://schemas.microsoft.com/office/drawing/2014/main" val="2549459618"/>
                  </a:ext>
                </a:extLst>
              </a:tr>
              <a:tr h="271959">
                <a:tc>
                  <a:txBody>
                    <a:bodyPr/>
                    <a:lstStyle/>
                    <a:p>
                      <a:pPr algn="ctr">
                        <a:buNone/>
                      </a:pPr>
                      <a:r>
                        <a:rPr lang="en-US" sz="1300"/>
                        <a:t>P07</a:t>
                      </a:r>
                    </a:p>
                  </a:txBody>
                  <a:tcPr marL="67990" marR="67990" marT="33995" marB="33995" anchor="ctr"/>
                </a:tc>
                <a:tc>
                  <a:txBody>
                    <a:bodyPr/>
                    <a:lstStyle/>
                    <a:p>
                      <a:pPr algn="ctr">
                        <a:buNone/>
                      </a:pPr>
                      <a:r>
                        <a:rPr lang="en-US" sz="1300"/>
                        <a:t>20</a:t>
                      </a:r>
                    </a:p>
                  </a:txBody>
                  <a:tcPr marL="67990" marR="67990" marT="33995" marB="33995" anchor="ctr"/>
                </a:tc>
                <a:extLst>
                  <a:ext uri="{0D108BD9-81ED-4DB2-BD59-A6C34878D82A}">
                    <a16:rowId xmlns:a16="http://schemas.microsoft.com/office/drawing/2014/main" val="1508042847"/>
                  </a:ext>
                </a:extLst>
              </a:tr>
              <a:tr h="271959">
                <a:tc>
                  <a:txBody>
                    <a:bodyPr/>
                    <a:lstStyle/>
                    <a:p>
                      <a:pPr algn="ctr">
                        <a:buNone/>
                      </a:pPr>
                      <a:r>
                        <a:rPr lang="en-US" sz="1300"/>
                        <a:t>P08</a:t>
                      </a:r>
                    </a:p>
                  </a:txBody>
                  <a:tcPr marL="67990" marR="67990" marT="33995" marB="33995" anchor="ctr"/>
                </a:tc>
                <a:tc>
                  <a:txBody>
                    <a:bodyPr/>
                    <a:lstStyle/>
                    <a:p>
                      <a:pPr algn="ctr">
                        <a:buNone/>
                      </a:pPr>
                      <a:r>
                        <a:rPr lang="en-US" sz="1300" dirty="0"/>
                        <a:t>22</a:t>
                      </a:r>
                    </a:p>
                  </a:txBody>
                  <a:tcPr marL="67990" marR="67990" marT="33995" marB="33995" anchor="ctr"/>
                </a:tc>
                <a:extLst>
                  <a:ext uri="{0D108BD9-81ED-4DB2-BD59-A6C34878D82A}">
                    <a16:rowId xmlns:a16="http://schemas.microsoft.com/office/drawing/2014/main" val="1355288401"/>
                  </a:ext>
                </a:extLst>
              </a:tr>
              <a:tr h="271959">
                <a:tc>
                  <a:txBody>
                    <a:bodyPr/>
                    <a:lstStyle/>
                    <a:p>
                      <a:pPr algn="ctr">
                        <a:buNone/>
                      </a:pPr>
                      <a:r>
                        <a:rPr lang="en-US" sz="1300"/>
                        <a:t>P09</a:t>
                      </a:r>
                    </a:p>
                  </a:txBody>
                  <a:tcPr marL="67990" marR="67990" marT="33995" marB="33995" anchor="ctr"/>
                </a:tc>
                <a:tc>
                  <a:txBody>
                    <a:bodyPr/>
                    <a:lstStyle/>
                    <a:p>
                      <a:pPr algn="ctr">
                        <a:buNone/>
                      </a:pPr>
                      <a:r>
                        <a:rPr lang="en-US" sz="1300"/>
                        <a:t>25</a:t>
                      </a:r>
                    </a:p>
                  </a:txBody>
                  <a:tcPr marL="67990" marR="67990" marT="33995" marB="33995" anchor="ctr"/>
                </a:tc>
                <a:extLst>
                  <a:ext uri="{0D108BD9-81ED-4DB2-BD59-A6C34878D82A}">
                    <a16:rowId xmlns:a16="http://schemas.microsoft.com/office/drawing/2014/main" val="3012334523"/>
                  </a:ext>
                </a:extLst>
              </a:tr>
              <a:tr h="271959">
                <a:tc>
                  <a:txBody>
                    <a:bodyPr/>
                    <a:lstStyle/>
                    <a:p>
                      <a:pPr algn="ctr">
                        <a:buNone/>
                      </a:pPr>
                      <a:r>
                        <a:rPr lang="en-US" sz="1300"/>
                        <a:t>P10</a:t>
                      </a:r>
                    </a:p>
                  </a:txBody>
                  <a:tcPr marL="67990" marR="67990" marT="33995" marB="33995" anchor="ctr"/>
                </a:tc>
                <a:tc>
                  <a:txBody>
                    <a:bodyPr/>
                    <a:lstStyle/>
                    <a:p>
                      <a:pPr algn="ctr">
                        <a:buNone/>
                      </a:pPr>
                      <a:r>
                        <a:rPr lang="en-US" sz="1300" dirty="0"/>
                        <a:t>28</a:t>
                      </a:r>
                    </a:p>
                  </a:txBody>
                  <a:tcPr marL="67990" marR="67990" marT="33995" marB="33995" anchor="ctr"/>
                </a:tc>
                <a:extLst>
                  <a:ext uri="{0D108BD9-81ED-4DB2-BD59-A6C34878D82A}">
                    <a16:rowId xmlns:a16="http://schemas.microsoft.com/office/drawing/2014/main" val="2103247421"/>
                  </a:ext>
                </a:extLst>
              </a:tr>
              <a:tr h="271959">
                <a:tc>
                  <a:txBody>
                    <a:bodyPr/>
                    <a:lstStyle/>
                    <a:p>
                      <a:pPr algn="ctr">
                        <a:buNone/>
                      </a:pPr>
                      <a:r>
                        <a:rPr lang="en-US" sz="1300"/>
                        <a:t>P11</a:t>
                      </a:r>
                    </a:p>
                  </a:txBody>
                  <a:tcPr marL="67990" marR="67990" marT="33995" marB="33995" anchor="ctr"/>
                </a:tc>
                <a:tc>
                  <a:txBody>
                    <a:bodyPr/>
                    <a:lstStyle/>
                    <a:p>
                      <a:pPr algn="ctr">
                        <a:buNone/>
                      </a:pPr>
                      <a:r>
                        <a:rPr lang="en-US" sz="1300" dirty="0"/>
                        <a:t>30</a:t>
                      </a:r>
                    </a:p>
                  </a:txBody>
                  <a:tcPr marL="67990" marR="67990" marT="33995" marB="33995" anchor="ctr"/>
                </a:tc>
                <a:extLst>
                  <a:ext uri="{0D108BD9-81ED-4DB2-BD59-A6C34878D82A}">
                    <a16:rowId xmlns:a16="http://schemas.microsoft.com/office/drawing/2014/main" val="154379186"/>
                  </a:ext>
                </a:extLst>
              </a:tr>
              <a:tr h="271959">
                <a:tc>
                  <a:txBody>
                    <a:bodyPr/>
                    <a:lstStyle/>
                    <a:p>
                      <a:pPr algn="ctr">
                        <a:buNone/>
                      </a:pPr>
                      <a:r>
                        <a:rPr lang="en-US" sz="1300"/>
                        <a:t>P12</a:t>
                      </a:r>
                    </a:p>
                  </a:txBody>
                  <a:tcPr marL="67990" marR="67990" marT="33995" marB="33995" anchor="ctr"/>
                </a:tc>
                <a:tc>
                  <a:txBody>
                    <a:bodyPr/>
                    <a:lstStyle/>
                    <a:p>
                      <a:pPr algn="ctr">
                        <a:buNone/>
                      </a:pPr>
                      <a:r>
                        <a:rPr lang="en-US" sz="1300" dirty="0"/>
                        <a:t>35</a:t>
                      </a:r>
                    </a:p>
                  </a:txBody>
                  <a:tcPr marL="67990" marR="67990" marT="33995" marB="33995" anchor="ctr"/>
                </a:tc>
                <a:extLst>
                  <a:ext uri="{0D108BD9-81ED-4DB2-BD59-A6C34878D82A}">
                    <a16:rowId xmlns:a16="http://schemas.microsoft.com/office/drawing/2014/main" val="965805796"/>
                  </a:ext>
                </a:extLst>
              </a:tr>
              <a:tr h="271959">
                <a:tc>
                  <a:txBody>
                    <a:bodyPr/>
                    <a:lstStyle/>
                    <a:p>
                      <a:pPr algn="ctr">
                        <a:buNone/>
                      </a:pPr>
                      <a:r>
                        <a:rPr lang="en-US" sz="1300"/>
                        <a:t>P13</a:t>
                      </a:r>
                    </a:p>
                  </a:txBody>
                  <a:tcPr marL="67990" marR="67990" marT="33995" marB="33995" anchor="ctr"/>
                </a:tc>
                <a:tc>
                  <a:txBody>
                    <a:bodyPr/>
                    <a:lstStyle/>
                    <a:p>
                      <a:pPr algn="ctr">
                        <a:buNone/>
                      </a:pPr>
                      <a:r>
                        <a:rPr lang="en-US" sz="1300"/>
                        <a:t>40</a:t>
                      </a:r>
                    </a:p>
                  </a:txBody>
                  <a:tcPr marL="67990" marR="67990" marT="33995" marB="33995" anchor="ctr"/>
                </a:tc>
                <a:extLst>
                  <a:ext uri="{0D108BD9-81ED-4DB2-BD59-A6C34878D82A}">
                    <a16:rowId xmlns:a16="http://schemas.microsoft.com/office/drawing/2014/main" val="2570491164"/>
                  </a:ext>
                </a:extLst>
              </a:tr>
              <a:tr h="271959">
                <a:tc>
                  <a:txBody>
                    <a:bodyPr/>
                    <a:lstStyle/>
                    <a:p>
                      <a:pPr algn="ctr">
                        <a:buNone/>
                      </a:pPr>
                      <a:r>
                        <a:rPr lang="en-US" sz="1300"/>
                        <a:t>P14</a:t>
                      </a:r>
                    </a:p>
                  </a:txBody>
                  <a:tcPr marL="67990" marR="67990" marT="33995" marB="33995" anchor="ctr"/>
                </a:tc>
                <a:tc>
                  <a:txBody>
                    <a:bodyPr/>
                    <a:lstStyle/>
                    <a:p>
                      <a:pPr algn="ctr">
                        <a:buNone/>
                      </a:pPr>
                      <a:r>
                        <a:rPr lang="en-US" sz="1300" dirty="0"/>
                        <a:t>45</a:t>
                      </a:r>
                    </a:p>
                  </a:txBody>
                  <a:tcPr marL="67990" marR="67990" marT="33995" marB="33995" anchor="ctr"/>
                </a:tc>
                <a:extLst>
                  <a:ext uri="{0D108BD9-81ED-4DB2-BD59-A6C34878D82A}">
                    <a16:rowId xmlns:a16="http://schemas.microsoft.com/office/drawing/2014/main" val="4283313844"/>
                  </a:ext>
                </a:extLst>
              </a:tr>
              <a:tr h="271959">
                <a:tc>
                  <a:txBody>
                    <a:bodyPr/>
                    <a:lstStyle/>
                    <a:p>
                      <a:pPr algn="ctr">
                        <a:buNone/>
                      </a:pPr>
                      <a:r>
                        <a:rPr lang="en-US" sz="1300"/>
                        <a:t>P15</a:t>
                      </a:r>
                    </a:p>
                  </a:txBody>
                  <a:tcPr marL="67990" marR="67990" marT="33995" marB="33995" anchor="ctr"/>
                </a:tc>
                <a:tc>
                  <a:txBody>
                    <a:bodyPr/>
                    <a:lstStyle/>
                    <a:p>
                      <a:pPr algn="ctr">
                        <a:buNone/>
                      </a:pPr>
                      <a:r>
                        <a:rPr lang="en-US" sz="1300" dirty="0"/>
                        <a:t>90</a:t>
                      </a:r>
                    </a:p>
                  </a:txBody>
                  <a:tcPr marL="67990" marR="67990" marT="33995" marB="33995" anchor="ctr"/>
                </a:tc>
                <a:extLst>
                  <a:ext uri="{0D108BD9-81ED-4DB2-BD59-A6C34878D82A}">
                    <a16:rowId xmlns:a16="http://schemas.microsoft.com/office/drawing/2014/main" val="31177119"/>
                  </a:ext>
                </a:extLst>
              </a:tr>
            </a:tbl>
          </a:graphicData>
        </a:graphic>
      </p:graphicFrame>
      <p:sp>
        <p:nvSpPr>
          <p:cNvPr id="7" name="TextBox 6">
            <a:extLst>
              <a:ext uri="{FF2B5EF4-FFF2-40B4-BE49-F238E27FC236}">
                <a16:creationId xmlns:a16="http://schemas.microsoft.com/office/drawing/2014/main" id="{20DC3B10-60D3-7AC4-BDAC-B4DEBD109241}"/>
              </a:ext>
            </a:extLst>
          </p:cNvPr>
          <p:cNvSpPr txBox="1"/>
          <p:nvPr/>
        </p:nvSpPr>
        <p:spPr>
          <a:xfrm>
            <a:off x="8204200" y="1460198"/>
            <a:ext cx="3987800" cy="2800767"/>
          </a:xfrm>
          <a:prstGeom prst="rect">
            <a:avLst/>
          </a:prstGeom>
          <a:noFill/>
        </p:spPr>
        <p:txBody>
          <a:bodyPr wrap="square">
            <a:spAutoFit/>
          </a:bodyPr>
          <a:lstStyle/>
          <a:p>
            <a:pPr>
              <a:buNone/>
            </a:pPr>
            <a:r>
              <a:rPr lang="en-US" sz="1600" b="1" dirty="0"/>
              <a:t>How did we identify the outlier?</a:t>
            </a:r>
          </a:p>
          <a:p>
            <a:pPr>
              <a:buNone/>
            </a:pPr>
            <a:r>
              <a:rPr lang="en-US" sz="1600" b="1" dirty="0"/>
              <a:t>First calculate the interquartile range:</a:t>
            </a:r>
          </a:p>
          <a:p>
            <a:pPr>
              <a:buNone/>
            </a:pPr>
            <a:r>
              <a:rPr lang="en-US" sz="1600" dirty="0"/>
              <a:t>IQR=Q3-Q1=35-12=23 </a:t>
            </a:r>
          </a:p>
          <a:p>
            <a:pPr>
              <a:buNone/>
            </a:pPr>
            <a:r>
              <a:rPr lang="en-US" sz="1600" b="1" dirty="0"/>
              <a:t>Then calculate the lower and upper outlier boundaries.</a:t>
            </a:r>
          </a:p>
          <a:p>
            <a:pPr>
              <a:buNone/>
            </a:pPr>
            <a:r>
              <a:rPr lang="en-US" sz="1600" b="1" dirty="0"/>
              <a:t>Lower fence</a:t>
            </a:r>
            <a:r>
              <a:rPr lang="en-US" sz="1600" dirty="0"/>
              <a:t>=12-1.5(23)=-22.5 </a:t>
            </a:r>
          </a:p>
          <a:p>
            <a:pPr>
              <a:buNone/>
            </a:pPr>
            <a:r>
              <a:rPr lang="en-US" sz="1600" b="1" dirty="0"/>
              <a:t>Upper fence</a:t>
            </a:r>
            <a:r>
              <a:rPr lang="en-US" sz="1600" dirty="0"/>
              <a:t>=35+1.5(23)=69.5 </a:t>
            </a:r>
          </a:p>
          <a:p>
            <a:pPr>
              <a:buNone/>
            </a:pPr>
            <a:r>
              <a:rPr lang="en-US" sz="1600" dirty="0"/>
              <a:t>Any waiting time above 69.5 minutes is classified as a potential outlier.</a:t>
            </a:r>
          </a:p>
          <a:p>
            <a:pPr>
              <a:buNone/>
            </a:pPr>
            <a:r>
              <a:rPr lang="en-US" sz="1600" dirty="0"/>
              <a:t>Because patient P15 waited 90 minutes:</a:t>
            </a:r>
          </a:p>
          <a:p>
            <a:pPr>
              <a:buNone/>
            </a:pPr>
            <a:r>
              <a:rPr lang="en-US" sz="1600" dirty="0"/>
              <a:t>90&gt;69.5 </a:t>
            </a:r>
          </a:p>
        </p:txBody>
      </p:sp>
      <p:sp>
        <p:nvSpPr>
          <p:cNvPr id="9" name="TextBox 8">
            <a:extLst>
              <a:ext uri="{FF2B5EF4-FFF2-40B4-BE49-F238E27FC236}">
                <a16:creationId xmlns:a16="http://schemas.microsoft.com/office/drawing/2014/main" id="{95AEA48A-3356-8152-71E8-B5BF16C808C2}"/>
              </a:ext>
            </a:extLst>
          </p:cNvPr>
          <p:cNvSpPr txBox="1"/>
          <p:nvPr/>
        </p:nvSpPr>
        <p:spPr>
          <a:xfrm>
            <a:off x="8074635" y="4312848"/>
            <a:ext cx="3987800" cy="1200329"/>
          </a:xfrm>
          <a:prstGeom prst="rect">
            <a:avLst/>
          </a:prstGeom>
          <a:noFill/>
        </p:spPr>
        <p:txBody>
          <a:bodyPr wrap="square">
            <a:spAutoFit/>
          </a:bodyPr>
          <a:lstStyle/>
          <a:p>
            <a:r>
              <a:rPr lang="en-US" dirty="0">
                <a:highlight>
                  <a:srgbClr val="FFFF00"/>
                </a:highlight>
              </a:rPr>
              <a:t>Therefore, P15 is a statistical outlier. The upper whisker stops at 45 minutes, which is the largest actual waiting time within the permitted boundary.</a:t>
            </a:r>
          </a:p>
        </p:txBody>
      </p:sp>
      <p:pic>
        <p:nvPicPr>
          <p:cNvPr id="11" name="Picture 10">
            <a:extLst>
              <a:ext uri="{FF2B5EF4-FFF2-40B4-BE49-F238E27FC236}">
                <a16:creationId xmlns:a16="http://schemas.microsoft.com/office/drawing/2014/main" id="{26F3C828-7773-770E-BBB8-0DC2460DDE54}"/>
              </a:ext>
            </a:extLst>
          </p:cNvPr>
          <p:cNvPicPr>
            <a:picLocks noChangeAspect="1"/>
          </p:cNvPicPr>
          <p:nvPr/>
        </p:nvPicPr>
        <p:blipFill>
          <a:blip r:embed="rId3">
            <a:clrChange>
              <a:clrFrom>
                <a:srgbClr val="FCFCFC"/>
              </a:clrFrom>
              <a:clrTo>
                <a:srgbClr val="FCFCFC">
                  <a:alpha val="0"/>
                </a:srgbClr>
              </a:clrTo>
            </a:clrChange>
            <a:alphaModFix/>
          </a:blip>
          <a:stretch>
            <a:fillRect/>
          </a:stretch>
        </p:blipFill>
        <p:spPr>
          <a:xfrm>
            <a:off x="524254" y="4861438"/>
            <a:ext cx="1761398" cy="911069"/>
          </a:xfrm>
          <a:prstGeom prst="rect">
            <a:avLst/>
          </a:prstGeom>
        </p:spPr>
      </p:pic>
      <p:pic>
        <p:nvPicPr>
          <p:cNvPr id="13" name="Picture 12">
            <a:extLst>
              <a:ext uri="{FF2B5EF4-FFF2-40B4-BE49-F238E27FC236}">
                <a16:creationId xmlns:a16="http://schemas.microsoft.com/office/drawing/2014/main" id="{1FE12F44-38E4-A6F7-A4D4-2E79FE96D2BB}"/>
              </a:ext>
            </a:extLst>
          </p:cNvPr>
          <p:cNvPicPr>
            <a:picLocks noChangeAspect="1"/>
          </p:cNvPicPr>
          <p:nvPr/>
        </p:nvPicPr>
        <p:blipFill>
          <a:blip r:embed="rId4">
            <a:clrChange>
              <a:clrFrom>
                <a:srgbClr val="FCFCFC"/>
              </a:clrFrom>
              <a:clrTo>
                <a:srgbClr val="FCFCFC">
                  <a:alpha val="0"/>
                </a:srgbClr>
              </a:clrTo>
            </a:clrChange>
            <a:alphaModFix/>
          </a:blip>
          <a:stretch>
            <a:fillRect/>
          </a:stretch>
        </p:blipFill>
        <p:spPr>
          <a:xfrm>
            <a:off x="548640" y="5834630"/>
            <a:ext cx="1737012" cy="840490"/>
          </a:xfrm>
          <a:prstGeom prst="rect">
            <a:avLst/>
          </a:prstGeom>
        </p:spPr>
      </p:pic>
      <p:sp>
        <p:nvSpPr>
          <p:cNvPr id="15" name="TextBox 14">
            <a:extLst>
              <a:ext uri="{FF2B5EF4-FFF2-40B4-BE49-F238E27FC236}">
                <a16:creationId xmlns:a16="http://schemas.microsoft.com/office/drawing/2014/main" id="{0D54E1D3-B90D-D4A6-1828-67BF62A61F2D}"/>
              </a:ext>
            </a:extLst>
          </p:cNvPr>
          <p:cNvSpPr txBox="1"/>
          <p:nvPr/>
        </p:nvSpPr>
        <p:spPr>
          <a:xfrm>
            <a:off x="2285652" y="5772507"/>
            <a:ext cx="8112455" cy="646331"/>
          </a:xfrm>
          <a:prstGeom prst="rect">
            <a:avLst/>
          </a:prstGeom>
          <a:noFill/>
        </p:spPr>
        <p:txBody>
          <a:bodyPr wrap="square">
            <a:spAutoFit/>
          </a:bodyPr>
          <a:lstStyle/>
          <a:p>
            <a:pPr>
              <a:buNone/>
            </a:pPr>
            <a:r>
              <a:rPr lang="en-US" dirty="0"/>
              <a:t>Q3=35 minutes</a:t>
            </a:r>
          </a:p>
          <a:p>
            <a:pPr>
              <a:buNone/>
            </a:pPr>
            <a:r>
              <a:rPr lang="en-US" b="1" dirty="0"/>
              <a:t>Interpretation</a:t>
            </a:r>
            <a:r>
              <a:rPr lang="en-US" dirty="0"/>
              <a:t>: Approximately 75% of patients waited 35 minutes or less.</a:t>
            </a:r>
          </a:p>
        </p:txBody>
      </p:sp>
    </p:spTree>
    <p:extLst>
      <p:ext uri="{BB962C8B-B14F-4D97-AF65-F5344CB8AC3E}">
        <p14:creationId xmlns:p14="http://schemas.microsoft.com/office/powerpoint/2010/main" val="41917155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3"/>
          <p:cNvSpPr>
            <a:spLocks noGrp="1"/>
          </p:cNvSpPr>
          <p:nvPr>
            <p:ph type="title" idx="103" hasCustomPrompt="1"/>
          </p:nvPr>
        </p:nvSpPr>
        <p:spPr>
          <a:xfrm>
            <a:off x="548640" y="182880"/>
            <a:ext cx="11094415" cy="914400"/>
          </a:xfrm>
          <a:prstGeom prst="rect">
            <a:avLst/>
          </a:prstGeom>
          <a:noFill/>
          <a:ln/>
        </p:spPr>
        <p:txBody>
          <a:bodyPr wrap="square" lIns="0" tIns="0" rIns="0" bIns="0" rtlCol="0" anchor="b"/>
          <a:lstStyle/>
          <a:p>
            <a:pPr marL="0" indent="0" algn="l">
              <a:buNone/>
            </a:pPr>
            <a:r>
              <a:rPr lang="en-US" sz="3600" dirty="0">
                <a:solidFill>
                  <a:schemeClr val="tx2"/>
                </a:solidFill>
                <a:latin typeface="Calibri" pitchFamily="34" charset="0"/>
                <a:ea typeface="Calibri" pitchFamily="34" charset="-122"/>
                <a:cs typeface="Calibri" pitchFamily="34" charset="-120"/>
              </a:rPr>
              <a:t>Which data does each chart need?</a:t>
            </a:r>
            <a:endParaRPr lang="en-US" sz="3600" dirty="0"/>
          </a:p>
        </p:txBody>
      </p:sp>
      <p:graphicFrame>
        <p:nvGraphicFramePr>
          <p:cNvPr id="18" name="Table 0"/>
          <p:cNvGraphicFramePr>
            <a:graphicFrameLocks noGrp="1"/>
          </p:cNvGraphicFramePr>
          <p:nvPr>
            <p:extLst>
              <p:ext uri="{D42A27DB-BD31-4B8C-83A1-F6EECF244321}">
                <p14:modId xmlns:p14="http://schemas.microsoft.com/office/powerpoint/2010/main" val="206283957"/>
              </p:ext>
            </p:extLst>
          </p:nvPr>
        </p:nvGraphicFramePr>
        <p:xfrm>
          <a:off x="548640" y="1463040"/>
          <a:ext cx="11091672" cy="4800600"/>
        </p:xfrm>
        <a:graphic>
          <a:graphicData uri="http://schemas.openxmlformats.org/drawingml/2006/table">
            <a:tbl>
              <a:tblPr>
                <a:tableStyleId>{0E3FDE45-AF77-4B5C-9715-49D594BDF05E}</a:tableStyleId>
              </a:tblPr>
              <a:tblGrid>
                <a:gridCol w="1828800">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gridCol w="3017520">
                  <a:extLst>
                    <a:ext uri="{9D8B030D-6E8A-4147-A177-3AD203B41FA5}">
                      <a16:colId xmlns:a16="http://schemas.microsoft.com/office/drawing/2014/main" val="20002"/>
                    </a:ext>
                  </a:extLst>
                </a:gridCol>
                <a:gridCol w="3044952">
                  <a:extLst>
                    <a:ext uri="{9D8B030D-6E8A-4147-A177-3AD203B41FA5}">
                      <a16:colId xmlns:a16="http://schemas.microsoft.com/office/drawing/2014/main" val="20003"/>
                    </a:ext>
                  </a:extLst>
                </a:gridCol>
              </a:tblGrid>
              <a:tr h="533400">
                <a:tc>
                  <a:txBody>
                    <a:bodyPr/>
                    <a:lstStyle/>
                    <a:p>
                      <a:pPr marL="0" indent="0">
                        <a:buNone/>
                      </a:pPr>
                      <a:r>
                        <a:rPr lang="en-US" sz="1400" b="1" dirty="0">
                          <a:solidFill>
                            <a:schemeClr val="tx1"/>
                          </a:solidFill>
                        </a:rPr>
                        <a:t>Chart</a:t>
                      </a:r>
                      <a:endParaRPr lang="en-US" sz="1400" dirty="0">
                        <a:solidFill>
                          <a:schemeClr val="tx1"/>
                        </a:solidFill>
                      </a:endParaRPr>
                    </a:p>
                  </a:txBody>
                  <a:tcPr marL="101600" marR="101600" marT="50800" marB="50800" anchor="ctr"/>
                </a:tc>
                <a:tc>
                  <a:txBody>
                    <a:bodyPr/>
                    <a:lstStyle/>
                    <a:p>
                      <a:pPr marL="0" indent="0">
                        <a:buNone/>
                      </a:pPr>
                      <a:r>
                        <a:rPr lang="en-US" sz="1400" b="1" dirty="0">
                          <a:solidFill>
                            <a:schemeClr val="tx1"/>
                          </a:solidFill>
                        </a:rPr>
                        <a:t>Variables needed</a:t>
                      </a:r>
                      <a:endParaRPr lang="en-US" sz="1400" dirty="0">
                        <a:solidFill>
                          <a:schemeClr val="tx1"/>
                        </a:solidFill>
                      </a:endParaRPr>
                    </a:p>
                  </a:txBody>
                  <a:tcPr marL="101600" marR="101600" marT="50800" marB="50800" anchor="ctr"/>
                </a:tc>
                <a:tc>
                  <a:txBody>
                    <a:bodyPr/>
                    <a:lstStyle/>
                    <a:p>
                      <a:pPr marL="0" indent="0">
                        <a:buNone/>
                      </a:pPr>
                      <a:r>
                        <a:rPr lang="en-US" sz="1400" b="1" dirty="0">
                          <a:solidFill>
                            <a:schemeClr val="tx1"/>
                          </a:solidFill>
                        </a:rPr>
                        <a:t>Best for</a:t>
                      </a:r>
                      <a:endParaRPr lang="en-US" sz="1400" dirty="0">
                        <a:solidFill>
                          <a:schemeClr val="tx1"/>
                        </a:solidFill>
                      </a:endParaRPr>
                    </a:p>
                  </a:txBody>
                  <a:tcPr marL="101600" marR="101600" marT="50800" marB="50800" anchor="ctr"/>
                </a:tc>
                <a:tc>
                  <a:txBody>
                    <a:bodyPr/>
                    <a:lstStyle/>
                    <a:p>
                      <a:pPr marL="0" indent="0">
                        <a:buNone/>
                      </a:pPr>
                      <a:r>
                        <a:rPr lang="en-US" sz="1400" b="1" dirty="0">
                          <a:solidFill>
                            <a:schemeClr val="tx1"/>
                          </a:solidFill>
                        </a:rPr>
                        <a:t>Avoid when</a:t>
                      </a:r>
                      <a:endParaRPr lang="en-US" sz="1400" dirty="0">
                        <a:solidFill>
                          <a:schemeClr val="tx1"/>
                        </a:solidFill>
                      </a:endParaRPr>
                    </a:p>
                  </a:txBody>
                  <a:tcPr marL="101600" marR="101600" marT="50800" marB="50800" anchor="ctr"/>
                </a:tc>
                <a:extLst>
                  <a:ext uri="{0D108BD9-81ED-4DB2-BD59-A6C34878D82A}">
                    <a16:rowId xmlns:a16="http://schemas.microsoft.com/office/drawing/2014/main" val="10000"/>
                  </a:ext>
                </a:extLst>
              </a:tr>
              <a:tr h="533400">
                <a:tc>
                  <a:txBody>
                    <a:bodyPr/>
                    <a:lstStyle/>
                    <a:p>
                      <a:pPr marL="0" indent="0">
                        <a:buNone/>
                      </a:pPr>
                      <a:r>
                        <a:rPr lang="en-US" sz="1400" b="1" dirty="0">
                          <a:solidFill>
                            <a:schemeClr val="tx1"/>
                          </a:solidFill>
                        </a:rPr>
                        <a:t>Bar / column</a:t>
                      </a:r>
                      <a:endParaRPr lang="en-US" sz="1400" dirty="0"/>
                    </a:p>
                  </a:txBody>
                  <a:tcPr marL="101600" marR="101600" marT="50800" marB="50800" anchor="ctr"/>
                </a:tc>
                <a:tc>
                  <a:txBody>
                    <a:bodyPr/>
                    <a:lstStyle/>
                    <a:p>
                      <a:pPr marL="0" indent="0">
                        <a:buNone/>
                      </a:pPr>
                      <a:r>
                        <a:rPr lang="en-US" sz="1400" dirty="0">
                          <a:solidFill>
                            <a:schemeClr val="tx1"/>
                          </a:solidFill>
                        </a:rPr>
                        <a:t>1 categorical + 1 numeric</a:t>
                      </a:r>
                      <a:endParaRPr lang="en-US" sz="1400" dirty="0"/>
                    </a:p>
                  </a:txBody>
                  <a:tcPr marL="101600" marR="101600" marT="50800" marB="50800" anchor="ctr"/>
                </a:tc>
                <a:tc>
                  <a:txBody>
                    <a:bodyPr/>
                    <a:lstStyle/>
                    <a:p>
                      <a:pPr marL="0" indent="0">
                        <a:buNone/>
                      </a:pPr>
                      <a:r>
                        <a:rPr lang="en-US" sz="1400" dirty="0">
                          <a:solidFill>
                            <a:schemeClr val="tx1"/>
                          </a:solidFill>
                        </a:rPr>
                        <a:t>Ranking, comparing groups</a:t>
                      </a:r>
                      <a:endParaRPr lang="en-US" sz="1400" dirty="0"/>
                    </a:p>
                  </a:txBody>
                  <a:tcPr marL="101600" marR="101600" marT="50800" marB="50800" anchor="ctr"/>
                </a:tc>
                <a:tc>
                  <a:txBody>
                    <a:bodyPr/>
                    <a:lstStyle/>
                    <a:p>
                      <a:pPr marL="0" indent="0">
                        <a:buNone/>
                      </a:pPr>
                      <a:r>
                        <a:rPr lang="en-US" sz="1400" dirty="0">
                          <a:solidFill>
                            <a:schemeClr val="tx1"/>
                          </a:solidFill>
                        </a:rPr>
                        <a:t>More than ~20 categories (use top-N)</a:t>
                      </a:r>
                      <a:endParaRPr lang="en-US" sz="1400" dirty="0"/>
                    </a:p>
                  </a:txBody>
                  <a:tcPr marL="101600" marR="101600" marT="50800" marB="50800" anchor="ctr"/>
                </a:tc>
                <a:extLst>
                  <a:ext uri="{0D108BD9-81ED-4DB2-BD59-A6C34878D82A}">
                    <a16:rowId xmlns:a16="http://schemas.microsoft.com/office/drawing/2014/main" val="10001"/>
                  </a:ext>
                </a:extLst>
              </a:tr>
              <a:tr h="533400">
                <a:tc>
                  <a:txBody>
                    <a:bodyPr/>
                    <a:lstStyle/>
                    <a:p>
                      <a:pPr marL="0" indent="0">
                        <a:buNone/>
                      </a:pPr>
                      <a:r>
                        <a:rPr lang="en-US" sz="1400" b="1" dirty="0">
                          <a:solidFill>
                            <a:schemeClr val="tx1"/>
                          </a:solidFill>
                        </a:rPr>
                        <a:t>Line</a:t>
                      </a:r>
                      <a:endParaRPr lang="en-US" sz="1400" dirty="0"/>
                    </a:p>
                  </a:txBody>
                  <a:tcPr marL="101600" marR="101600" marT="50800" marB="50800" anchor="ctr"/>
                </a:tc>
                <a:tc>
                  <a:txBody>
                    <a:bodyPr/>
                    <a:lstStyle/>
                    <a:p>
                      <a:pPr marL="0" indent="0">
                        <a:buNone/>
                      </a:pPr>
                      <a:r>
                        <a:rPr lang="en-US" sz="1400" dirty="0">
                          <a:solidFill>
                            <a:schemeClr val="tx1"/>
                          </a:solidFill>
                        </a:rPr>
                        <a:t>1 temporal/ordered + 1 numeric (+ group)</a:t>
                      </a:r>
                      <a:endParaRPr lang="en-US" sz="1400" dirty="0"/>
                    </a:p>
                  </a:txBody>
                  <a:tcPr marL="101600" marR="101600" marT="50800" marB="50800" anchor="ctr"/>
                </a:tc>
                <a:tc>
                  <a:txBody>
                    <a:bodyPr/>
                    <a:lstStyle/>
                    <a:p>
                      <a:pPr marL="0" indent="0">
                        <a:buNone/>
                      </a:pPr>
                      <a:r>
                        <a:rPr lang="en-US" sz="1400" dirty="0">
                          <a:solidFill>
                            <a:schemeClr val="tx1"/>
                          </a:solidFill>
                        </a:rPr>
                        <a:t>Trends, seasonality</a:t>
                      </a:r>
                      <a:endParaRPr lang="en-US" sz="1400" dirty="0"/>
                    </a:p>
                  </a:txBody>
                  <a:tcPr marL="101600" marR="101600" marT="50800" marB="50800" anchor="ctr"/>
                </a:tc>
                <a:tc>
                  <a:txBody>
                    <a:bodyPr/>
                    <a:lstStyle/>
                    <a:p>
                      <a:pPr marL="0" indent="0">
                        <a:buNone/>
                      </a:pPr>
                      <a:r>
                        <a:rPr lang="en-US" sz="1400" dirty="0">
                          <a:solidFill>
                            <a:schemeClr val="tx1"/>
                          </a:solidFill>
                        </a:rPr>
                        <a:t>Categories have no order</a:t>
                      </a:r>
                      <a:endParaRPr lang="en-US" sz="1400" dirty="0"/>
                    </a:p>
                  </a:txBody>
                  <a:tcPr marL="101600" marR="101600" marT="50800" marB="50800" anchor="ctr"/>
                </a:tc>
                <a:extLst>
                  <a:ext uri="{0D108BD9-81ED-4DB2-BD59-A6C34878D82A}">
                    <a16:rowId xmlns:a16="http://schemas.microsoft.com/office/drawing/2014/main" val="10002"/>
                  </a:ext>
                </a:extLst>
              </a:tr>
              <a:tr h="533400">
                <a:tc>
                  <a:txBody>
                    <a:bodyPr/>
                    <a:lstStyle/>
                    <a:p>
                      <a:pPr marL="0" indent="0">
                        <a:buNone/>
                      </a:pPr>
                      <a:r>
                        <a:rPr lang="en-US" sz="1400" b="1" dirty="0">
                          <a:solidFill>
                            <a:schemeClr val="tx1"/>
                          </a:solidFill>
                        </a:rPr>
                        <a:t>Histogram</a:t>
                      </a:r>
                      <a:endParaRPr lang="en-US" sz="1400" dirty="0"/>
                    </a:p>
                  </a:txBody>
                  <a:tcPr marL="101600" marR="101600" marT="50800" marB="50800" anchor="ctr"/>
                </a:tc>
                <a:tc>
                  <a:txBody>
                    <a:bodyPr/>
                    <a:lstStyle/>
                    <a:p>
                      <a:pPr marL="0" indent="0">
                        <a:buNone/>
                      </a:pPr>
                      <a:r>
                        <a:rPr lang="en-US" sz="1400" dirty="0">
                          <a:solidFill>
                            <a:schemeClr val="tx1"/>
                          </a:solidFill>
                        </a:rPr>
                        <a:t>1 numeric (binned)</a:t>
                      </a:r>
                      <a:endParaRPr lang="en-US" sz="1400" dirty="0"/>
                    </a:p>
                  </a:txBody>
                  <a:tcPr marL="101600" marR="101600" marT="50800" marB="50800" anchor="ctr"/>
                </a:tc>
                <a:tc>
                  <a:txBody>
                    <a:bodyPr/>
                    <a:lstStyle/>
                    <a:p>
                      <a:pPr marL="0" indent="0">
                        <a:buNone/>
                      </a:pPr>
                      <a:r>
                        <a:rPr lang="en-US" sz="1400" dirty="0">
                          <a:solidFill>
                            <a:schemeClr val="tx1"/>
                          </a:solidFill>
                        </a:rPr>
                        <a:t>Shape, skew, modes</a:t>
                      </a:r>
                      <a:endParaRPr lang="en-US" sz="1400" dirty="0"/>
                    </a:p>
                  </a:txBody>
                  <a:tcPr marL="101600" marR="101600" marT="50800" marB="50800" anchor="ctr"/>
                </a:tc>
                <a:tc>
                  <a:txBody>
                    <a:bodyPr/>
                    <a:lstStyle/>
                    <a:p>
                      <a:pPr marL="0" indent="0">
                        <a:buNone/>
                      </a:pPr>
                      <a:r>
                        <a:rPr lang="en-US" sz="1400" dirty="0">
                          <a:solidFill>
                            <a:schemeClr val="tx1"/>
                          </a:solidFill>
                        </a:rPr>
                        <a:t>Very few observations (&lt; 30)</a:t>
                      </a:r>
                      <a:endParaRPr lang="en-US" sz="1400" dirty="0"/>
                    </a:p>
                  </a:txBody>
                  <a:tcPr marL="101600" marR="101600" marT="50800" marB="50800" anchor="ctr"/>
                </a:tc>
                <a:extLst>
                  <a:ext uri="{0D108BD9-81ED-4DB2-BD59-A6C34878D82A}">
                    <a16:rowId xmlns:a16="http://schemas.microsoft.com/office/drawing/2014/main" val="10003"/>
                  </a:ext>
                </a:extLst>
              </a:tr>
              <a:tr h="533400">
                <a:tc>
                  <a:txBody>
                    <a:bodyPr/>
                    <a:lstStyle/>
                    <a:p>
                      <a:pPr marL="0" indent="0">
                        <a:buNone/>
                      </a:pPr>
                      <a:r>
                        <a:rPr lang="en-US" sz="1400" b="1" dirty="0">
                          <a:solidFill>
                            <a:schemeClr val="tx1"/>
                          </a:solidFill>
                        </a:rPr>
                        <a:t>Box / violin</a:t>
                      </a:r>
                      <a:endParaRPr lang="en-US" sz="1400" dirty="0"/>
                    </a:p>
                  </a:txBody>
                  <a:tcPr marL="101600" marR="101600" marT="50800" marB="50800" anchor="ctr"/>
                </a:tc>
                <a:tc>
                  <a:txBody>
                    <a:bodyPr/>
                    <a:lstStyle/>
                    <a:p>
                      <a:pPr marL="0" indent="0">
                        <a:buNone/>
                      </a:pPr>
                      <a:r>
                        <a:rPr lang="en-US" sz="1400" dirty="0">
                          <a:solidFill>
                            <a:schemeClr val="tx1"/>
                          </a:solidFill>
                        </a:rPr>
                        <a:t>1 numeric + 1 categorical</a:t>
                      </a:r>
                      <a:endParaRPr lang="en-US" sz="1400" dirty="0"/>
                    </a:p>
                  </a:txBody>
                  <a:tcPr marL="101600" marR="101600" marT="50800" marB="50800" anchor="ctr"/>
                </a:tc>
                <a:tc>
                  <a:txBody>
                    <a:bodyPr/>
                    <a:lstStyle/>
                    <a:p>
                      <a:pPr marL="0" indent="0">
                        <a:buNone/>
                      </a:pPr>
                      <a:r>
                        <a:rPr lang="en-US" sz="1400" dirty="0">
                          <a:solidFill>
                            <a:schemeClr val="tx1"/>
                          </a:solidFill>
                        </a:rPr>
                        <a:t>Comparing distributions</a:t>
                      </a:r>
                      <a:endParaRPr lang="en-US" sz="1400" dirty="0"/>
                    </a:p>
                  </a:txBody>
                  <a:tcPr marL="101600" marR="101600" marT="50800" marB="50800" anchor="ctr"/>
                </a:tc>
                <a:tc>
                  <a:txBody>
                    <a:bodyPr/>
                    <a:lstStyle/>
                    <a:p>
                      <a:pPr marL="0" indent="0">
                        <a:buNone/>
                      </a:pPr>
                      <a:r>
                        <a:rPr lang="en-US" sz="1400" dirty="0">
                          <a:solidFill>
                            <a:schemeClr val="tx1"/>
                          </a:solidFill>
                        </a:rPr>
                        <a:t>Audience unfamiliar with quartiles</a:t>
                      </a:r>
                      <a:endParaRPr lang="en-US" sz="1400" dirty="0"/>
                    </a:p>
                  </a:txBody>
                  <a:tcPr marL="101600" marR="101600" marT="50800" marB="50800" anchor="ctr"/>
                </a:tc>
                <a:extLst>
                  <a:ext uri="{0D108BD9-81ED-4DB2-BD59-A6C34878D82A}">
                    <a16:rowId xmlns:a16="http://schemas.microsoft.com/office/drawing/2014/main" val="10004"/>
                  </a:ext>
                </a:extLst>
              </a:tr>
              <a:tr h="533400">
                <a:tc>
                  <a:txBody>
                    <a:bodyPr/>
                    <a:lstStyle/>
                    <a:p>
                      <a:pPr marL="0" indent="0">
                        <a:buNone/>
                      </a:pPr>
                      <a:r>
                        <a:rPr lang="en-US" sz="1400" b="1" dirty="0">
                          <a:solidFill>
                            <a:schemeClr val="tx1"/>
                          </a:solidFill>
                        </a:rPr>
                        <a:t>Scatter</a:t>
                      </a:r>
                      <a:endParaRPr lang="en-US" sz="1400" dirty="0"/>
                    </a:p>
                  </a:txBody>
                  <a:tcPr marL="101600" marR="101600" marT="50800" marB="50800" anchor="ctr"/>
                </a:tc>
                <a:tc>
                  <a:txBody>
                    <a:bodyPr/>
                    <a:lstStyle/>
                    <a:p>
                      <a:pPr marL="0" indent="0">
                        <a:buNone/>
                      </a:pPr>
                      <a:r>
                        <a:rPr lang="en-US" sz="1400" dirty="0">
                          <a:solidFill>
                            <a:schemeClr val="tx1"/>
                          </a:solidFill>
                        </a:rPr>
                        <a:t>2 numeric (+ colour, size)</a:t>
                      </a:r>
                      <a:endParaRPr lang="en-US" sz="1400" dirty="0"/>
                    </a:p>
                  </a:txBody>
                  <a:tcPr marL="101600" marR="101600" marT="50800" marB="50800" anchor="ctr"/>
                </a:tc>
                <a:tc>
                  <a:txBody>
                    <a:bodyPr/>
                    <a:lstStyle/>
                    <a:p>
                      <a:pPr marL="0" indent="0">
                        <a:buNone/>
                      </a:pPr>
                      <a:r>
                        <a:rPr lang="en-US" sz="1400" dirty="0">
                          <a:solidFill>
                            <a:schemeClr val="tx1"/>
                          </a:solidFill>
                        </a:rPr>
                        <a:t>Correlation, clusters, outliers</a:t>
                      </a:r>
                      <a:endParaRPr lang="en-US" sz="1400" dirty="0"/>
                    </a:p>
                  </a:txBody>
                  <a:tcPr marL="101600" marR="101600" marT="50800" marB="50800" anchor="ctr"/>
                </a:tc>
                <a:tc>
                  <a:txBody>
                    <a:bodyPr/>
                    <a:lstStyle/>
                    <a:p>
                      <a:pPr marL="0" indent="0">
                        <a:buNone/>
                      </a:pPr>
                      <a:r>
                        <a:rPr lang="en-US" sz="1400" dirty="0">
                          <a:solidFill>
                            <a:schemeClr val="tx1"/>
                          </a:solidFill>
                        </a:rPr>
                        <a:t>Overplotting: use alpha or hexbin</a:t>
                      </a:r>
                      <a:endParaRPr lang="en-US" sz="1400" dirty="0"/>
                    </a:p>
                  </a:txBody>
                  <a:tcPr marL="101600" marR="101600" marT="50800" marB="50800" anchor="ctr"/>
                </a:tc>
                <a:extLst>
                  <a:ext uri="{0D108BD9-81ED-4DB2-BD59-A6C34878D82A}">
                    <a16:rowId xmlns:a16="http://schemas.microsoft.com/office/drawing/2014/main" val="10005"/>
                  </a:ext>
                </a:extLst>
              </a:tr>
              <a:tr h="533400">
                <a:tc>
                  <a:txBody>
                    <a:bodyPr/>
                    <a:lstStyle/>
                    <a:p>
                      <a:pPr marL="0" indent="0">
                        <a:buNone/>
                      </a:pPr>
                      <a:r>
                        <a:rPr lang="en-US" sz="1400" b="1" dirty="0">
                          <a:solidFill>
                            <a:schemeClr val="tx1"/>
                          </a:solidFill>
                        </a:rPr>
                        <a:t>Heatmap</a:t>
                      </a:r>
                      <a:endParaRPr lang="en-US" sz="1400" dirty="0"/>
                    </a:p>
                  </a:txBody>
                  <a:tcPr marL="101600" marR="101600" marT="50800" marB="50800" anchor="ctr"/>
                </a:tc>
                <a:tc>
                  <a:txBody>
                    <a:bodyPr/>
                    <a:lstStyle/>
                    <a:p>
                      <a:pPr marL="0" indent="0">
                        <a:buNone/>
                      </a:pPr>
                      <a:r>
                        <a:rPr lang="en-US" sz="1400" dirty="0">
                          <a:solidFill>
                            <a:schemeClr val="tx1"/>
                          </a:solidFill>
                        </a:rPr>
                        <a:t>2 categorical/ordinal + 1 numeric</a:t>
                      </a:r>
                      <a:endParaRPr lang="en-US" sz="1400" dirty="0"/>
                    </a:p>
                  </a:txBody>
                  <a:tcPr marL="101600" marR="101600" marT="50800" marB="50800" anchor="ctr"/>
                </a:tc>
                <a:tc>
                  <a:txBody>
                    <a:bodyPr/>
                    <a:lstStyle/>
                    <a:p>
                      <a:pPr marL="0" indent="0">
                        <a:buNone/>
                      </a:pPr>
                      <a:r>
                        <a:rPr lang="en-US" sz="1400" dirty="0">
                          <a:solidFill>
                            <a:schemeClr val="tx1"/>
                          </a:solidFill>
                        </a:rPr>
                        <a:t>Patterns in matrices</a:t>
                      </a:r>
                      <a:endParaRPr lang="en-US" sz="1400" dirty="0"/>
                    </a:p>
                  </a:txBody>
                  <a:tcPr marL="101600" marR="101600" marT="50800" marB="50800" anchor="ctr"/>
                </a:tc>
                <a:tc>
                  <a:txBody>
                    <a:bodyPr/>
                    <a:lstStyle/>
                    <a:p>
                      <a:pPr marL="0" indent="0">
                        <a:buNone/>
                      </a:pPr>
                      <a:r>
                        <a:rPr lang="en-US" sz="1400" dirty="0">
                          <a:solidFill>
                            <a:schemeClr val="tx1"/>
                          </a:solidFill>
                        </a:rPr>
                        <a:t>Precise value comparison is needed</a:t>
                      </a:r>
                      <a:endParaRPr lang="en-US" sz="1400" dirty="0"/>
                    </a:p>
                  </a:txBody>
                  <a:tcPr marL="101600" marR="101600" marT="50800" marB="50800" anchor="ctr"/>
                </a:tc>
                <a:extLst>
                  <a:ext uri="{0D108BD9-81ED-4DB2-BD59-A6C34878D82A}">
                    <a16:rowId xmlns:a16="http://schemas.microsoft.com/office/drawing/2014/main" val="10006"/>
                  </a:ext>
                </a:extLst>
              </a:tr>
              <a:tr h="533400">
                <a:tc>
                  <a:txBody>
                    <a:bodyPr/>
                    <a:lstStyle/>
                    <a:p>
                      <a:pPr marL="0" indent="0">
                        <a:buNone/>
                      </a:pPr>
                      <a:r>
                        <a:rPr lang="en-US" sz="1400" b="1" dirty="0">
                          <a:solidFill>
                            <a:schemeClr val="tx1"/>
                          </a:solidFill>
                        </a:rPr>
                        <a:t>Pie / donut</a:t>
                      </a:r>
                      <a:endParaRPr lang="en-US" sz="1400" dirty="0"/>
                    </a:p>
                  </a:txBody>
                  <a:tcPr marL="101600" marR="101600" marT="50800" marB="50800" anchor="ctr"/>
                </a:tc>
                <a:tc>
                  <a:txBody>
                    <a:bodyPr/>
                    <a:lstStyle/>
                    <a:p>
                      <a:pPr marL="0" indent="0">
                        <a:buNone/>
                      </a:pPr>
                      <a:r>
                        <a:rPr lang="en-US" sz="1400" dirty="0">
                          <a:solidFill>
                            <a:schemeClr val="tx1"/>
                          </a:solidFill>
                        </a:rPr>
                        <a:t>1 categorical (2–3 levels) + share</a:t>
                      </a:r>
                      <a:endParaRPr lang="en-US" sz="1400" dirty="0"/>
                    </a:p>
                  </a:txBody>
                  <a:tcPr marL="101600" marR="101600" marT="50800" marB="50800" anchor="ctr"/>
                </a:tc>
                <a:tc>
                  <a:txBody>
                    <a:bodyPr/>
                    <a:lstStyle/>
                    <a:p>
                      <a:pPr marL="0" indent="0">
                        <a:buNone/>
                      </a:pPr>
                      <a:r>
                        <a:rPr lang="en-US" sz="1400" dirty="0">
                          <a:solidFill>
                            <a:schemeClr val="tx1"/>
                          </a:solidFill>
                        </a:rPr>
                        <a:t>Simple part-to-whole</a:t>
                      </a:r>
                      <a:endParaRPr lang="en-US" sz="1400" dirty="0"/>
                    </a:p>
                  </a:txBody>
                  <a:tcPr marL="101600" marR="101600" marT="50800" marB="50800" anchor="ctr"/>
                </a:tc>
                <a:tc>
                  <a:txBody>
                    <a:bodyPr/>
                    <a:lstStyle/>
                    <a:p>
                      <a:pPr marL="0" indent="0">
                        <a:buNone/>
                      </a:pPr>
                      <a:r>
                        <a:rPr lang="en-US" sz="1400" dirty="0">
                          <a:solidFill>
                            <a:schemeClr val="tx1"/>
                          </a:solidFill>
                        </a:rPr>
                        <a:t>Many slices, comparing similar sizes</a:t>
                      </a:r>
                      <a:endParaRPr lang="en-US" sz="1400" dirty="0"/>
                    </a:p>
                  </a:txBody>
                  <a:tcPr marL="101600" marR="101600" marT="50800" marB="50800" anchor="ctr"/>
                </a:tc>
                <a:extLst>
                  <a:ext uri="{0D108BD9-81ED-4DB2-BD59-A6C34878D82A}">
                    <a16:rowId xmlns:a16="http://schemas.microsoft.com/office/drawing/2014/main" val="10007"/>
                  </a:ext>
                </a:extLst>
              </a:tr>
              <a:tr h="533400">
                <a:tc>
                  <a:txBody>
                    <a:bodyPr/>
                    <a:lstStyle/>
                    <a:p>
                      <a:pPr marL="0" indent="0">
                        <a:buNone/>
                      </a:pPr>
                      <a:r>
                        <a:rPr lang="en-US" sz="1400" b="1" dirty="0">
                          <a:solidFill>
                            <a:schemeClr val="tx1"/>
                          </a:solidFill>
                        </a:rPr>
                        <a:t>Choropleth</a:t>
                      </a:r>
                      <a:endParaRPr lang="en-US" sz="1400" dirty="0"/>
                    </a:p>
                  </a:txBody>
                  <a:tcPr marL="101600" marR="101600" marT="50800" marB="50800" anchor="ctr"/>
                </a:tc>
                <a:tc>
                  <a:txBody>
                    <a:bodyPr/>
                    <a:lstStyle/>
                    <a:p>
                      <a:pPr marL="0" indent="0">
                        <a:buNone/>
                      </a:pPr>
                      <a:r>
                        <a:rPr lang="en-US" sz="1400" dirty="0">
                          <a:solidFill>
                            <a:schemeClr val="tx1"/>
                          </a:solidFill>
                        </a:rPr>
                        <a:t>Region + 1 numeric (rate)</a:t>
                      </a:r>
                      <a:endParaRPr lang="en-US" sz="1400" dirty="0"/>
                    </a:p>
                  </a:txBody>
                  <a:tcPr marL="101600" marR="101600" marT="50800" marB="50800" anchor="ctr"/>
                </a:tc>
                <a:tc>
                  <a:txBody>
                    <a:bodyPr/>
                    <a:lstStyle/>
                    <a:p>
                      <a:pPr marL="0" indent="0">
                        <a:buNone/>
                      </a:pPr>
                      <a:r>
                        <a:rPr lang="en-US" sz="1400" dirty="0">
                          <a:solidFill>
                            <a:schemeClr val="tx1"/>
                          </a:solidFill>
                        </a:rPr>
                        <a:t>Spatial patterns</a:t>
                      </a:r>
                      <a:endParaRPr lang="en-US" sz="1400" dirty="0"/>
                    </a:p>
                  </a:txBody>
                  <a:tcPr marL="101600" marR="101600" marT="50800" marB="50800" anchor="ctr"/>
                </a:tc>
                <a:tc>
                  <a:txBody>
                    <a:bodyPr/>
                    <a:lstStyle/>
                    <a:p>
                      <a:pPr marL="0" indent="0">
                        <a:buNone/>
                      </a:pPr>
                      <a:r>
                        <a:rPr lang="en-US" sz="1400" dirty="0">
                          <a:solidFill>
                            <a:schemeClr val="tx1"/>
                          </a:solidFill>
                        </a:rPr>
                        <a:t>Raw counts (normalise by population)</a:t>
                      </a:r>
                      <a:endParaRPr lang="en-US" sz="1400" dirty="0"/>
                    </a:p>
                  </a:txBody>
                  <a:tcPr marL="101600" marR="101600" marT="50800" marB="50800" anchor="ctr"/>
                </a:tc>
                <a:extLst>
                  <a:ext uri="{0D108BD9-81ED-4DB2-BD59-A6C34878D82A}">
                    <a16:rowId xmlns:a16="http://schemas.microsoft.com/office/drawing/2014/main" val="10008"/>
                  </a:ext>
                </a:extLst>
              </a:tr>
            </a:tbl>
          </a:graphicData>
        </a:graphic>
      </p:graphicFrame>
      <p:sp>
        <p:nvSpPr>
          <p:cNvPr id="25" name="Slide Number Placeholder 0"/>
          <p:cNvSpPr>
            <a:spLocks noGrp="1"/>
          </p:cNvSpPr>
          <p:nvPr>
            <p:ph type="sldNum" sz="quarter" idx="4294967295"/>
          </p:nvPr>
        </p:nvSpPr>
        <p:spPr>
          <a:xfrm>
            <a:off x="0" y="1161288"/>
            <a:ext cx="502920" cy="18288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FFFFFF"/>
                </a:solidFill>
              </a:defRPr>
            </a:lvl1pPr>
          </a:lstStyle>
          <a:p>
            <a:pPr algn="ctr"/>
            <a:fld id="{F7021451-1387-4CA6-816F-3879F97B5CBC}" type="slidenum">
              <a:rPr lang="en-US" b="1"/>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3"/>
          <p:cNvSpPr>
            <a:spLocks noGrp="1"/>
          </p:cNvSpPr>
          <p:nvPr>
            <p:ph type="title" idx="103" hasCustomPrompt="1"/>
          </p:nvPr>
        </p:nvSpPr>
        <p:spPr>
          <a:xfrm>
            <a:off x="548640" y="182880"/>
            <a:ext cx="11094415" cy="914400"/>
          </a:xfrm>
          <a:prstGeom prst="rect">
            <a:avLst/>
          </a:prstGeom>
          <a:noFill/>
          <a:ln/>
        </p:spPr>
        <p:txBody>
          <a:bodyPr wrap="square" lIns="0" tIns="0" rIns="0" bIns="0" rtlCol="0" anchor="b"/>
          <a:lstStyle/>
          <a:p>
            <a:pPr marL="0" indent="0" algn="l">
              <a:buNone/>
            </a:pPr>
            <a:r>
              <a:rPr lang="en-US" sz="3600" dirty="0">
                <a:solidFill>
                  <a:schemeClr val="tx2"/>
                </a:solidFill>
                <a:latin typeface="Calibri" pitchFamily="34" charset="0"/>
                <a:ea typeface="Calibri" pitchFamily="34" charset="-122"/>
                <a:cs typeface="Calibri" pitchFamily="34" charset="-120"/>
              </a:rPr>
              <a:t>Same data, two charts: which one lets you compare?</a:t>
            </a:r>
            <a:endParaRPr lang="en-US" sz="3600" dirty="0"/>
          </a:p>
        </p:txBody>
      </p:sp>
      <p:sp>
        <p:nvSpPr>
          <p:cNvPr id="3" name="card"/>
          <p:cNvSpPr/>
          <p:nvPr/>
        </p:nvSpPr>
        <p:spPr>
          <a:xfrm>
            <a:off x="548640" y="1463040"/>
            <a:ext cx="5432908" cy="4800600"/>
          </a:xfrm>
          <a:prstGeom prst="roundRect">
            <a:avLst>
              <a:gd name="adj" fmla="val 2286"/>
            </a:avLst>
          </a:prstGeom>
          <a:solidFill>
            <a:schemeClr val="bg1"/>
          </a:solidFill>
          <a:ln/>
        </p:spPr>
        <p:txBody>
          <a:bodyPr/>
          <a:lstStyle/>
          <a:p>
            <a:endParaRPr lang="en-US"/>
          </a:p>
        </p:txBody>
      </p:sp>
      <p:graphicFrame>
        <p:nvGraphicFramePr>
          <p:cNvPr id="4" name="Chart 0"/>
          <p:cNvGraphicFramePr/>
          <p:nvPr/>
        </p:nvGraphicFramePr>
        <p:xfrm>
          <a:off x="621792" y="1536192"/>
          <a:ext cx="5286604" cy="4096512"/>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2"/>
          <p:cNvSpPr txBox="1"/>
          <p:nvPr/>
        </p:nvSpPr>
        <p:spPr>
          <a:xfrm>
            <a:off x="685800" y="5650992"/>
            <a:ext cx="5158588" cy="566928"/>
          </a:xfrm>
          <a:prstGeom prst="rect">
            <a:avLst/>
          </a:prstGeom>
          <a:noFill/>
          <a:ln/>
        </p:spPr>
        <p:txBody>
          <a:bodyPr wrap="square" lIns="0" tIns="0" rIns="0" bIns="0" rtlCol="0" anchor="t"/>
          <a:lstStyle/>
          <a:p>
            <a:pPr marL="0" indent="0">
              <a:buNone/>
            </a:pPr>
            <a:r>
              <a:rPr lang="en-US" sz="1400" b="1" dirty="0">
                <a:solidFill>
                  <a:schemeClr val="tx1"/>
                </a:solidFill>
              </a:rPr>
              <a:t>Pie: angles are hard to compare</a:t>
            </a:r>
            <a:endParaRPr lang="en-US" sz="1400" dirty="0"/>
          </a:p>
          <a:p>
            <a:pPr marL="0" indent="0">
              <a:buNone/>
            </a:pPr>
            <a:r>
              <a:rPr lang="en-US" sz="1200" dirty="0">
                <a:solidFill>
                  <a:schemeClr val="tx2"/>
                </a:solidFill>
              </a:rPr>
              <a:t>Is Zahle larger than Saida? Hard to tell.</a:t>
            </a:r>
            <a:endParaRPr lang="en-US" sz="1400" dirty="0"/>
          </a:p>
        </p:txBody>
      </p:sp>
      <p:sp>
        <p:nvSpPr>
          <p:cNvPr id="6" name="card"/>
          <p:cNvSpPr/>
          <p:nvPr/>
        </p:nvSpPr>
        <p:spPr>
          <a:xfrm>
            <a:off x="6210148" y="1463040"/>
            <a:ext cx="5432908" cy="4800600"/>
          </a:xfrm>
          <a:prstGeom prst="roundRect">
            <a:avLst>
              <a:gd name="adj" fmla="val 2286"/>
            </a:avLst>
          </a:prstGeom>
          <a:solidFill>
            <a:schemeClr val="bg1"/>
          </a:solidFill>
          <a:ln/>
        </p:spPr>
        <p:txBody>
          <a:bodyPr/>
          <a:lstStyle/>
          <a:p>
            <a:endParaRPr lang="en-US"/>
          </a:p>
        </p:txBody>
      </p:sp>
      <p:graphicFrame>
        <p:nvGraphicFramePr>
          <p:cNvPr id="7" name="Chart 1"/>
          <p:cNvGraphicFramePr/>
          <p:nvPr/>
        </p:nvGraphicFramePr>
        <p:xfrm>
          <a:off x="6283300" y="1536192"/>
          <a:ext cx="5286604" cy="4096512"/>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 4"/>
          <p:cNvSpPr txBox="1"/>
          <p:nvPr/>
        </p:nvSpPr>
        <p:spPr>
          <a:xfrm>
            <a:off x="6347308" y="5650992"/>
            <a:ext cx="5158588" cy="566928"/>
          </a:xfrm>
          <a:prstGeom prst="rect">
            <a:avLst/>
          </a:prstGeom>
          <a:noFill/>
          <a:ln/>
        </p:spPr>
        <p:txBody>
          <a:bodyPr wrap="square" lIns="0" tIns="0" rIns="0" bIns="0" rtlCol="0" anchor="t"/>
          <a:lstStyle/>
          <a:p>
            <a:pPr marL="0" indent="0">
              <a:buNone/>
            </a:pPr>
            <a:r>
              <a:rPr lang="en-US" sz="1400" b="1" dirty="0">
                <a:solidFill>
                  <a:schemeClr val="tx1"/>
                </a:solidFill>
              </a:rPr>
              <a:t>Sorted bar: position on a common scale</a:t>
            </a:r>
            <a:endParaRPr lang="en-US" sz="1400" dirty="0"/>
          </a:p>
          <a:p>
            <a:pPr marL="0" indent="0">
              <a:buNone/>
            </a:pPr>
            <a:r>
              <a:rPr lang="en-US" sz="1200" dirty="0">
                <a:solidFill>
                  <a:schemeClr val="tx2"/>
                </a:solidFill>
              </a:rPr>
              <a:t>The ranking and the differences are obvious.</a:t>
            </a:r>
            <a:endParaRPr lang="en-US" sz="1400" dirty="0"/>
          </a:p>
        </p:txBody>
      </p:sp>
      <p:sp>
        <p:nvSpPr>
          <p:cNvPr id="25" name="Slide Number Placeholder 0"/>
          <p:cNvSpPr>
            <a:spLocks noGrp="1"/>
          </p:cNvSpPr>
          <p:nvPr>
            <p:ph type="sldNum" sz="quarter" idx="4294967295"/>
          </p:nvPr>
        </p:nvSpPr>
        <p:spPr>
          <a:xfrm>
            <a:off x="0" y="1161288"/>
            <a:ext cx="502920" cy="18288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FFFFFF"/>
                </a:solidFill>
              </a:defRPr>
            </a:lvl1pPr>
          </a:lstStyle>
          <a:p>
            <a:pPr algn="ctr"/>
            <a:fld id="{F7021451-1387-4CA6-816F-3879F97B5CBC}" type="slidenum">
              <a:rPr lang="en-US" b="1"/>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3"/>
          <p:cNvSpPr>
            <a:spLocks noGrp="1"/>
          </p:cNvSpPr>
          <p:nvPr>
            <p:ph type="title" idx="103" hasCustomPrompt="1"/>
          </p:nvPr>
        </p:nvSpPr>
        <p:spPr>
          <a:xfrm>
            <a:off x="548640" y="182880"/>
            <a:ext cx="11094415" cy="914400"/>
          </a:xfrm>
          <a:prstGeom prst="rect">
            <a:avLst/>
          </a:prstGeom>
          <a:noFill/>
          <a:ln/>
        </p:spPr>
        <p:txBody>
          <a:bodyPr wrap="square" lIns="0" tIns="0" rIns="0" bIns="0" rtlCol="0" anchor="b"/>
          <a:lstStyle/>
          <a:p>
            <a:pPr marL="0" indent="0" algn="l">
              <a:buNone/>
            </a:pPr>
            <a:r>
              <a:rPr lang="en-US" sz="3600" dirty="0">
                <a:solidFill>
                  <a:schemeClr val="tx2"/>
                </a:solidFill>
                <a:latin typeface="Calibri" pitchFamily="34" charset="0"/>
                <a:ea typeface="Calibri" pitchFamily="34" charset="-122"/>
                <a:cs typeface="Calibri" pitchFamily="34" charset="-120"/>
              </a:rPr>
              <a:t>Honest axes: a truncated axis can triple a difference</a:t>
            </a:r>
            <a:endParaRPr lang="en-US" sz="3600" dirty="0"/>
          </a:p>
        </p:txBody>
      </p:sp>
      <p:sp>
        <p:nvSpPr>
          <p:cNvPr id="3" name="card"/>
          <p:cNvSpPr/>
          <p:nvPr/>
        </p:nvSpPr>
        <p:spPr>
          <a:xfrm>
            <a:off x="548640" y="1463040"/>
            <a:ext cx="5432908" cy="4800600"/>
          </a:xfrm>
          <a:prstGeom prst="roundRect">
            <a:avLst>
              <a:gd name="adj" fmla="val 2286"/>
            </a:avLst>
          </a:prstGeom>
          <a:solidFill>
            <a:schemeClr val="bg1"/>
          </a:solidFill>
          <a:ln/>
        </p:spPr>
        <p:txBody>
          <a:bodyPr/>
          <a:lstStyle/>
          <a:p>
            <a:endParaRPr lang="en-US"/>
          </a:p>
        </p:txBody>
      </p:sp>
      <p:graphicFrame>
        <p:nvGraphicFramePr>
          <p:cNvPr id="4" name="Chart 0"/>
          <p:cNvGraphicFramePr/>
          <p:nvPr/>
        </p:nvGraphicFramePr>
        <p:xfrm>
          <a:off x="621792" y="1536192"/>
          <a:ext cx="5286604" cy="4096512"/>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2"/>
          <p:cNvSpPr txBox="1"/>
          <p:nvPr/>
        </p:nvSpPr>
        <p:spPr>
          <a:xfrm>
            <a:off x="685800" y="5650992"/>
            <a:ext cx="5158588" cy="566928"/>
          </a:xfrm>
          <a:prstGeom prst="rect">
            <a:avLst/>
          </a:prstGeom>
          <a:noFill/>
          <a:ln/>
        </p:spPr>
        <p:txBody>
          <a:bodyPr wrap="square" lIns="0" tIns="0" rIns="0" bIns="0" rtlCol="0" anchor="t"/>
          <a:lstStyle/>
          <a:p>
            <a:pPr marL="0" indent="0">
              <a:buNone/>
            </a:pPr>
            <a:r>
              <a:rPr lang="en-US" sz="1400" b="1" dirty="0">
                <a:solidFill>
                  <a:schemeClr val="tx1"/>
                </a:solidFill>
              </a:rPr>
              <a:t>Truncated axis (starts at 95)</a:t>
            </a:r>
            <a:endParaRPr lang="en-US" sz="1400" dirty="0"/>
          </a:p>
          <a:p>
            <a:pPr marL="0" indent="0">
              <a:buNone/>
            </a:pPr>
            <a:r>
              <a:rPr lang="en-US" sz="1200" dirty="0">
                <a:solidFill>
                  <a:schemeClr val="tx2"/>
                </a:solidFill>
              </a:rPr>
              <a:t>B looks about 3x larger than A. Misleading for bars.</a:t>
            </a:r>
            <a:endParaRPr lang="en-US" sz="1400" dirty="0"/>
          </a:p>
        </p:txBody>
      </p:sp>
      <p:sp>
        <p:nvSpPr>
          <p:cNvPr id="6" name="card"/>
          <p:cNvSpPr/>
          <p:nvPr/>
        </p:nvSpPr>
        <p:spPr>
          <a:xfrm>
            <a:off x="6210148" y="1463040"/>
            <a:ext cx="5432908" cy="4800600"/>
          </a:xfrm>
          <a:prstGeom prst="roundRect">
            <a:avLst>
              <a:gd name="adj" fmla="val 2286"/>
            </a:avLst>
          </a:prstGeom>
          <a:solidFill>
            <a:schemeClr val="bg1"/>
          </a:solidFill>
          <a:ln/>
        </p:spPr>
        <p:txBody>
          <a:bodyPr/>
          <a:lstStyle/>
          <a:p>
            <a:endParaRPr lang="en-US"/>
          </a:p>
        </p:txBody>
      </p:sp>
      <p:graphicFrame>
        <p:nvGraphicFramePr>
          <p:cNvPr id="7" name="Chart 1"/>
          <p:cNvGraphicFramePr/>
          <p:nvPr/>
        </p:nvGraphicFramePr>
        <p:xfrm>
          <a:off x="6283300" y="1536192"/>
          <a:ext cx="5286604" cy="4096512"/>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 4"/>
          <p:cNvSpPr txBox="1"/>
          <p:nvPr/>
        </p:nvSpPr>
        <p:spPr>
          <a:xfrm>
            <a:off x="6347308" y="5650992"/>
            <a:ext cx="5158588" cy="566928"/>
          </a:xfrm>
          <a:prstGeom prst="rect">
            <a:avLst/>
          </a:prstGeom>
          <a:noFill/>
          <a:ln/>
        </p:spPr>
        <p:txBody>
          <a:bodyPr wrap="square" lIns="0" tIns="0" rIns="0" bIns="0" rtlCol="0" anchor="t"/>
          <a:lstStyle/>
          <a:p>
            <a:pPr marL="0" indent="0">
              <a:buNone/>
            </a:pPr>
            <a:r>
              <a:rPr lang="en-US" sz="1400" b="1" dirty="0">
                <a:solidFill>
                  <a:schemeClr val="tx1"/>
                </a:solidFill>
              </a:rPr>
              <a:t>Zero-based axis</a:t>
            </a:r>
            <a:endParaRPr lang="en-US" sz="1400" dirty="0"/>
          </a:p>
          <a:p>
            <a:pPr marL="0" indent="0">
              <a:buNone/>
            </a:pPr>
            <a:r>
              <a:rPr lang="en-US" sz="1200" dirty="0">
                <a:solidFill>
                  <a:schemeClr val="tx2"/>
                </a:solidFill>
              </a:rPr>
              <a:t>The real difference: about 3%.</a:t>
            </a:r>
            <a:endParaRPr lang="en-US" sz="1400" dirty="0"/>
          </a:p>
        </p:txBody>
      </p:sp>
      <p:sp>
        <p:nvSpPr>
          <p:cNvPr id="25" name="Slide Number Placeholder 0"/>
          <p:cNvSpPr>
            <a:spLocks noGrp="1"/>
          </p:cNvSpPr>
          <p:nvPr>
            <p:ph type="sldNum" sz="quarter" idx="4294967295"/>
          </p:nvPr>
        </p:nvSpPr>
        <p:spPr>
          <a:xfrm>
            <a:off x="0" y="1161288"/>
            <a:ext cx="502920" cy="18288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FFFFFF"/>
                </a:solidFill>
              </a:defRPr>
            </a:lvl1pPr>
          </a:lstStyle>
          <a:p>
            <a:pPr algn="ctr"/>
            <a:fld id="{F7021451-1387-4CA6-816F-3879F97B5CBC}" type="slidenum">
              <a:rPr lang="en-US" b="1"/>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3"/>
          <p:cNvSpPr>
            <a:spLocks noGrp="1"/>
          </p:cNvSpPr>
          <p:nvPr>
            <p:ph type="title" idx="103" hasCustomPrompt="1"/>
          </p:nvPr>
        </p:nvSpPr>
        <p:spPr>
          <a:xfrm>
            <a:off x="548640" y="182880"/>
            <a:ext cx="11094415" cy="914400"/>
          </a:xfrm>
          <a:prstGeom prst="rect">
            <a:avLst/>
          </a:prstGeom>
          <a:noFill/>
          <a:ln/>
        </p:spPr>
        <p:txBody>
          <a:bodyPr wrap="square" lIns="0" tIns="0" rIns="0" bIns="0" rtlCol="0" anchor="b"/>
          <a:lstStyle/>
          <a:p>
            <a:pPr marL="0" indent="0" algn="l">
              <a:buNone/>
            </a:pPr>
            <a:r>
              <a:rPr lang="en-US" sz="3600" dirty="0">
                <a:solidFill>
                  <a:schemeClr val="tx2"/>
                </a:solidFill>
                <a:latin typeface="Calibri" pitchFamily="34" charset="0"/>
                <a:ea typeface="Calibri" pitchFamily="34" charset="-122"/>
                <a:cs typeface="Calibri" pitchFamily="34" charset="-120"/>
              </a:rPr>
              <a:t>Other common mistakes to avoid</a:t>
            </a:r>
            <a:endParaRPr lang="en-US" sz="3600" dirty="0"/>
          </a:p>
        </p:txBody>
      </p:sp>
      <p:sp>
        <p:nvSpPr>
          <p:cNvPr id="3" name="Text 1"/>
          <p:cNvSpPr txBox="1"/>
          <p:nvPr/>
        </p:nvSpPr>
        <p:spPr>
          <a:xfrm>
            <a:off x="548640" y="1463040"/>
            <a:ext cx="6858000" cy="4800600"/>
          </a:xfrm>
          <a:prstGeom prst="rect">
            <a:avLst/>
          </a:prstGeom>
          <a:noFill/>
          <a:ln/>
        </p:spPr>
        <p:txBody>
          <a:bodyPr wrap="square" lIns="50800" tIns="0" rIns="50800" bIns="50800" rtlCol="0" anchor="t"/>
          <a:lstStyle/>
          <a:p>
            <a:pPr marL="254000" indent="-254000">
              <a:spcAft>
                <a:spcPts val="800"/>
              </a:spcAft>
              <a:buClr>
                <a:schemeClr val="accent2"/>
              </a:buClr>
              <a:buSzPct val="85000"/>
              <a:buFont typeface="Arial"/>
              <a:buChar char="□"/>
            </a:pPr>
            <a:r>
              <a:rPr lang="en-US" sz="1800" b="1" dirty="0">
                <a:solidFill>
                  <a:schemeClr val="tx1"/>
                </a:solidFill>
              </a:rPr>
              <a:t>3D effects: </a:t>
            </a:r>
            <a:r>
              <a:rPr lang="en-US" sz="1800" dirty="0">
                <a:solidFill>
                  <a:schemeClr val="tx1"/>
                </a:solidFill>
              </a:rPr>
              <a:t>distort length and angle, and hide data behind other data</a:t>
            </a:r>
            <a:endParaRPr lang="en-US" sz="1800" dirty="0"/>
          </a:p>
          <a:p>
            <a:pPr marL="254000" indent="-254000">
              <a:spcAft>
                <a:spcPts val="800"/>
              </a:spcAft>
              <a:buClr>
                <a:schemeClr val="accent2"/>
              </a:buClr>
              <a:buSzPct val="85000"/>
              <a:buFont typeface="Arial"/>
              <a:buChar char="□"/>
            </a:pPr>
            <a:r>
              <a:rPr lang="en-US" sz="1800" b="1" dirty="0">
                <a:solidFill>
                  <a:schemeClr val="tx1"/>
                </a:solidFill>
              </a:rPr>
              <a:t>Dual y-axes: </a:t>
            </a:r>
            <a:r>
              <a:rPr lang="en-US" sz="1800" dirty="0">
                <a:solidFill>
                  <a:schemeClr val="tx1"/>
                </a:solidFill>
              </a:rPr>
              <a:t>any correlation can be faked by rescaling one axis</a:t>
            </a:r>
            <a:endParaRPr lang="en-US" sz="1800" dirty="0"/>
          </a:p>
          <a:p>
            <a:pPr marL="254000" indent="-254000">
              <a:spcAft>
                <a:spcPts val="800"/>
              </a:spcAft>
              <a:buClr>
                <a:schemeClr val="accent2"/>
              </a:buClr>
              <a:buSzPct val="85000"/>
              <a:buFont typeface="Arial"/>
              <a:buChar char="□"/>
            </a:pPr>
            <a:r>
              <a:rPr lang="en-US" sz="1800" b="1" dirty="0">
                <a:solidFill>
                  <a:schemeClr val="tx1"/>
                </a:solidFill>
              </a:rPr>
              <a:t>Rainbow / jet colour maps: </a:t>
            </a:r>
            <a:r>
              <a:rPr lang="en-US" sz="1800" dirty="0">
                <a:solidFill>
                  <a:schemeClr val="tx1"/>
                </a:solidFill>
              </a:rPr>
              <a:t>not perceptually ordered, and unreadable for colour-blind viewers</a:t>
            </a:r>
            <a:endParaRPr lang="en-US" sz="1800" dirty="0"/>
          </a:p>
          <a:p>
            <a:pPr marL="254000" indent="-254000">
              <a:spcAft>
                <a:spcPts val="800"/>
              </a:spcAft>
              <a:buClr>
                <a:schemeClr val="accent2"/>
              </a:buClr>
              <a:buSzPct val="85000"/>
              <a:buFont typeface="Arial"/>
              <a:buChar char="□"/>
            </a:pPr>
            <a:r>
              <a:rPr lang="en-US" sz="1800" b="1" dirty="0">
                <a:solidFill>
                  <a:schemeClr val="tx1"/>
                </a:solidFill>
              </a:rPr>
              <a:t>Too many categories: </a:t>
            </a:r>
            <a:r>
              <a:rPr lang="en-US" sz="1800" dirty="0">
                <a:solidFill>
                  <a:schemeClr val="tx1"/>
                </a:solidFill>
              </a:rPr>
              <a:t>group into the top 7 + "Other"</a:t>
            </a:r>
            <a:endParaRPr lang="en-US" sz="1800" dirty="0"/>
          </a:p>
          <a:p>
            <a:pPr marL="254000" indent="-254000">
              <a:spcAft>
                <a:spcPts val="800"/>
              </a:spcAft>
              <a:buClr>
                <a:schemeClr val="accent2"/>
              </a:buClr>
              <a:buSzPct val="85000"/>
              <a:buFont typeface="Arial"/>
              <a:buChar char="□"/>
            </a:pPr>
            <a:r>
              <a:rPr lang="en-US" sz="1800" b="1" dirty="0">
                <a:solidFill>
                  <a:schemeClr val="tx1"/>
                </a:solidFill>
              </a:rPr>
              <a:t>Spaghetti lines: </a:t>
            </a:r>
            <a:r>
              <a:rPr lang="en-US" sz="1800" dirty="0">
                <a:solidFill>
                  <a:schemeClr val="tx1"/>
                </a:solidFill>
              </a:rPr>
              <a:t>use small multiples, or highlight one line and grey the rest</a:t>
            </a:r>
            <a:endParaRPr lang="en-US" sz="1800" dirty="0"/>
          </a:p>
          <a:p>
            <a:pPr marL="254000" indent="-254000">
              <a:spcAft>
                <a:spcPts val="800"/>
              </a:spcAft>
              <a:buClr>
                <a:schemeClr val="accent2"/>
              </a:buClr>
              <a:buSzPct val="85000"/>
              <a:buFont typeface="Arial"/>
              <a:buChar char="□"/>
            </a:pPr>
            <a:r>
              <a:rPr lang="en-US" sz="1800" b="1" dirty="0">
                <a:solidFill>
                  <a:schemeClr val="tx1"/>
                </a:solidFill>
              </a:rPr>
              <a:t>Unsorted bars: </a:t>
            </a:r>
            <a:r>
              <a:rPr lang="en-US" sz="1800" dirty="0">
                <a:solidFill>
                  <a:schemeClr val="tx1"/>
                </a:solidFill>
              </a:rPr>
              <a:t>sort by value unless the categories have a natural order</a:t>
            </a:r>
            <a:endParaRPr lang="en-US" sz="1800" dirty="0"/>
          </a:p>
          <a:p>
            <a:pPr marL="254000" indent="-254000">
              <a:spcAft>
                <a:spcPts val="800"/>
              </a:spcAft>
              <a:buClr>
                <a:schemeClr val="accent2"/>
              </a:buClr>
              <a:buSzPct val="85000"/>
              <a:buFont typeface="Arial"/>
              <a:buChar char="□"/>
            </a:pPr>
            <a:r>
              <a:rPr lang="en-US" sz="1800" b="1" dirty="0">
                <a:solidFill>
                  <a:schemeClr val="tx1"/>
                </a:solidFill>
              </a:rPr>
              <a:t>Missing context: </a:t>
            </a:r>
            <a:r>
              <a:rPr lang="en-US" sz="1800" dirty="0">
                <a:solidFill>
                  <a:schemeClr val="tx1"/>
                </a:solidFill>
              </a:rPr>
              <a:t>no units, no source, no time period, no baseline</a:t>
            </a:r>
            <a:endParaRPr lang="en-US" sz="1800" dirty="0"/>
          </a:p>
        </p:txBody>
      </p:sp>
      <p:sp>
        <p:nvSpPr>
          <p:cNvPr id="25" name="Slide Number Placeholder 0"/>
          <p:cNvSpPr>
            <a:spLocks noGrp="1"/>
          </p:cNvSpPr>
          <p:nvPr>
            <p:ph type="sldNum" sz="quarter" idx="4294967295"/>
          </p:nvPr>
        </p:nvSpPr>
        <p:spPr>
          <a:xfrm>
            <a:off x="0" y="1161288"/>
            <a:ext cx="502920" cy="18288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FFFFFF"/>
                </a:solidFill>
              </a:defRPr>
            </a:lvl1pPr>
          </a:lstStyle>
          <a:p>
            <a:pPr algn="ctr"/>
            <a:fld id="{F7021451-1387-4CA6-816F-3879F97B5CBC}" type="slidenum">
              <a:rPr lang="en-US" b="1"/>
              <a:t>19</a:t>
            </a:fld>
            <a:endParaRPr lang="en-US"/>
          </a:p>
        </p:txBody>
      </p:sp>
      <p:pic>
        <p:nvPicPr>
          <p:cNvPr id="9" name="Picture 8" descr="When Charts Looks Like Spaghetti, Try These Saucy Solutions">
            <a:extLst>
              <a:ext uri="{FF2B5EF4-FFF2-40B4-BE49-F238E27FC236}">
                <a16:creationId xmlns:a16="http://schemas.microsoft.com/office/drawing/2014/main" id="{3C78C05B-873B-8FC2-435E-BD7474470B42}"/>
              </a:ext>
            </a:extLst>
          </p:cNvPr>
          <p:cNvPicPr>
            <a:picLocks noChangeAspect="1"/>
          </p:cNvPicPr>
          <p:nvPr/>
        </p:nvPicPr>
        <p:blipFill>
          <a:blip r:embed="rId3"/>
          <a:srcRect r="54444"/>
          <a:stretch>
            <a:fillRect/>
          </a:stretch>
        </p:blipFill>
        <p:spPr>
          <a:xfrm>
            <a:off x="8191500" y="2055812"/>
            <a:ext cx="3124200" cy="292417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3"/>
          <p:cNvSpPr>
            <a:spLocks noGrp="1"/>
          </p:cNvSpPr>
          <p:nvPr>
            <p:ph type="title" idx="103" hasCustomPrompt="1"/>
          </p:nvPr>
        </p:nvSpPr>
        <p:spPr>
          <a:xfrm>
            <a:off x="548640" y="182880"/>
            <a:ext cx="11094415" cy="914400"/>
          </a:xfrm>
          <a:prstGeom prst="rect">
            <a:avLst/>
          </a:prstGeom>
          <a:noFill/>
          <a:ln/>
        </p:spPr>
        <p:txBody>
          <a:bodyPr wrap="square" lIns="0" tIns="0" rIns="0" bIns="0" rtlCol="0" anchor="b"/>
          <a:lstStyle/>
          <a:p>
            <a:pPr marL="0" indent="0" algn="l">
              <a:buNone/>
            </a:pPr>
            <a:r>
              <a:rPr lang="en-US" sz="3600" dirty="0">
                <a:solidFill>
                  <a:schemeClr val="tx2"/>
                </a:solidFill>
                <a:latin typeface="Calibri" pitchFamily="34" charset="0"/>
                <a:ea typeface="Calibri" pitchFamily="34" charset="-122"/>
                <a:cs typeface="Calibri" pitchFamily="34" charset="-120"/>
              </a:rPr>
              <a:t>Colour with purpose: three types of palettes</a:t>
            </a:r>
            <a:endParaRPr lang="en-US" sz="3600" dirty="0"/>
          </a:p>
        </p:txBody>
      </p:sp>
      <p:sp>
        <p:nvSpPr>
          <p:cNvPr id="3" name="card"/>
          <p:cNvSpPr/>
          <p:nvPr/>
        </p:nvSpPr>
        <p:spPr>
          <a:xfrm>
            <a:off x="548640" y="1463040"/>
            <a:ext cx="3515258" cy="4800600"/>
          </a:xfrm>
          <a:prstGeom prst="roundRect">
            <a:avLst>
              <a:gd name="adj" fmla="val 3121"/>
            </a:avLst>
          </a:prstGeom>
          <a:solidFill>
            <a:schemeClr val="bg1"/>
          </a:solidFill>
          <a:ln/>
        </p:spPr>
        <p:txBody>
          <a:bodyPr/>
          <a:lstStyle/>
          <a:p>
            <a:endParaRPr lang="en-US"/>
          </a:p>
        </p:txBody>
      </p:sp>
      <p:sp>
        <p:nvSpPr>
          <p:cNvPr id="4" name="icon-circle"/>
          <p:cNvSpPr/>
          <p:nvPr/>
        </p:nvSpPr>
        <p:spPr>
          <a:xfrm>
            <a:off x="822960" y="1737360"/>
            <a:ext cx="566928" cy="566928"/>
          </a:xfrm>
          <a:prstGeom prst="ellipse">
            <a:avLst/>
          </a:prstGeom>
          <a:solidFill>
            <a:srgbClr val="8064A2"/>
          </a:solidFill>
          <a:ln/>
        </p:spPr>
        <p:txBody>
          <a:bodyPr/>
          <a:lstStyle/>
          <a:p>
            <a:endParaRPr lang="en-US"/>
          </a:p>
        </p:txBody>
      </p:sp>
      <p:pic>
        <p:nvPicPr>
          <p:cNvPr id="5" name="Image 0" descr="LayerGroup icon"/>
          <p:cNvPicPr>
            <a:picLocks noChangeAspect="1"/>
          </p:cNvPicPr>
          <p:nvPr/>
        </p:nvPicPr>
        <p:blipFill>
          <a:blip r:embed="rId3"/>
          <a:stretch>
            <a:fillRect/>
          </a:stretch>
        </p:blipFill>
        <p:spPr>
          <a:xfrm>
            <a:off x="959023" y="1873423"/>
            <a:ext cx="294803" cy="294803"/>
          </a:xfrm>
          <a:prstGeom prst="rect">
            <a:avLst/>
          </a:prstGeom>
        </p:spPr>
      </p:pic>
      <p:sp>
        <p:nvSpPr>
          <p:cNvPr id="6" name="Text 3"/>
          <p:cNvSpPr txBox="1"/>
          <p:nvPr/>
        </p:nvSpPr>
        <p:spPr>
          <a:xfrm>
            <a:off x="822960" y="2423160"/>
            <a:ext cx="2966618" cy="411480"/>
          </a:xfrm>
          <a:prstGeom prst="rect">
            <a:avLst/>
          </a:prstGeom>
          <a:noFill/>
          <a:ln/>
        </p:spPr>
        <p:txBody>
          <a:bodyPr wrap="square" lIns="0" tIns="0" rIns="0" bIns="0" rtlCol="0" anchor="t"/>
          <a:lstStyle/>
          <a:p>
            <a:pPr marL="0" indent="0">
              <a:buNone/>
            </a:pPr>
            <a:r>
              <a:rPr lang="en-US" sz="1800" b="1" dirty="0">
                <a:solidFill>
                  <a:schemeClr val="tx2"/>
                </a:solidFill>
              </a:rPr>
              <a:t>Qualitative</a:t>
            </a:r>
            <a:endParaRPr lang="en-US" sz="1800" dirty="0"/>
          </a:p>
        </p:txBody>
      </p:sp>
      <p:sp>
        <p:nvSpPr>
          <p:cNvPr id="7" name="Text 4"/>
          <p:cNvSpPr txBox="1"/>
          <p:nvPr/>
        </p:nvSpPr>
        <p:spPr>
          <a:xfrm>
            <a:off x="822960" y="2880360"/>
            <a:ext cx="2966618" cy="3291840"/>
          </a:xfrm>
          <a:prstGeom prst="rect">
            <a:avLst/>
          </a:prstGeom>
          <a:noFill/>
          <a:ln/>
        </p:spPr>
        <p:txBody>
          <a:bodyPr wrap="square" lIns="0" tIns="0" rIns="0" bIns="0" rtlCol="0" anchor="t"/>
          <a:lstStyle/>
          <a:p>
            <a:pPr marL="0" indent="0">
              <a:buNone/>
            </a:pPr>
            <a:r>
              <a:rPr lang="en-US" sz="1600" dirty="0">
                <a:solidFill>
                  <a:schemeClr val="tx1"/>
                </a:solidFill>
              </a:rPr>
              <a:t>Distinct hues, no order. For nominal data (branches, operators). Keep to 8 colours or fewer. Examples: Tableau10, Set2, 'colorblind'.</a:t>
            </a:r>
            <a:endParaRPr lang="en-US" sz="1600" dirty="0"/>
          </a:p>
        </p:txBody>
      </p:sp>
      <p:sp>
        <p:nvSpPr>
          <p:cNvPr id="8" name="card"/>
          <p:cNvSpPr/>
          <p:nvPr/>
        </p:nvSpPr>
        <p:spPr>
          <a:xfrm>
            <a:off x="4338218" y="1463040"/>
            <a:ext cx="3515258" cy="4800600"/>
          </a:xfrm>
          <a:prstGeom prst="roundRect">
            <a:avLst>
              <a:gd name="adj" fmla="val 3121"/>
            </a:avLst>
          </a:prstGeom>
          <a:solidFill>
            <a:schemeClr val="bg1"/>
          </a:solidFill>
          <a:ln/>
        </p:spPr>
        <p:txBody>
          <a:bodyPr/>
          <a:lstStyle/>
          <a:p>
            <a:endParaRPr lang="en-US"/>
          </a:p>
        </p:txBody>
      </p:sp>
      <p:sp>
        <p:nvSpPr>
          <p:cNvPr id="9" name="icon-circle"/>
          <p:cNvSpPr/>
          <p:nvPr/>
        </p:nvSpPr>
        <p:spPr>
          <a:xfrm>
            <a:off x="4612538" y="1737360"/>
            <a:ext cx="566928" cy="566928"/>
          </a:xfrm>
          <a:prstGeom prst="ellipse">
            <a:avLst/>
          </a:prstGeom>
          <a:solidFill>
            <a:srgbClr val="4F81BD"/>
          </a:solidFill>
          <a:ln/>
        </p:spPr>
        <p:txBody>
          <a:bodyPr/>
          <a:lstStyle/>
          <a:p>
            <a:endParaRPr lang="en-US"/>
          </a:p>
        </p:txBody>
      </p:sp>
      <p:pic>
        <p:nvPicPr>
          <p:cNvPr id="10" name="Image 1" descr="ChartArea icon"/>
          <p:cNvPicPr>
            <a:picLocks noChangeAspect="1"/>
          </p:cNvPicPr>
          <p:nvPr/>
        </p:nvPicPr>
        <p:blipFill>
          <a:blip r:embed="rId4"/>
          <a:stretch>
            <a:fillRect/>
          </a:stretch>
        </p:blipFill>
        <p:spPr>
          <a:xfrm>
            <a:off x="4748601" y="1873423"/>
            <a:ext cx="294803" cy="294803"/>
          </a:xfrm>
          <a:prstGeom prst="rect">
            <a:avLst/>
          </a:prstGeom>
        </p:spPr>
      </p:pic>
      <p:sp>
        <p:nvSpPr>
          <p:cNvPr id="11" name="Text 7"/>
          <p:cNvSpPr txBox="1"/>
          <p:nvPr/>
        </p:nvSpPr>
        <p:spPr>
          <a:xfrm>
            <a:off x="4612538" y="2423160"/>
            <a:ext cx="2966618" cy="411480"/>
          </a:xfrm>
          <a:prstGeom prst="rect">
            <a:avLst/>
          </a:prstGeom>
          <a:noFill/>
          <a:ln/>
        </p:spPr>
        <p:txBody>
          <a:bodyPr wrap="square" lIns="0" tIns="0" rIns="0" bIns="0" rtlCol="0" anchor="t"/>
          <a:lstStyle/>
          <a:p>
            <a:pPr marL="0" indent="0">
              <a:buNone/>
            </a:pPr>
            <a:r>
              <a:rPr lang="en-US" sz="1800" b="1" dirty="0">
                <a:solidFill>
                  <a:schemeClr val="tx2"/>
                </a:solidFill>
              </a:rPr>
              <a:t>Sequential</a:t>
            </a:r>
            <a:endParaRPr lang="en-US" sz="1800" dirty="0"/>
          </a:p>
        </p:txBody>
      </p:sp>
      <p:sp>
        <p:nvSpPr>
          <p:cNvPr id="12" name="Text 8"/>
          <p:cNvSpPr txBox="1"/>
          <p:nvPr/>
        </p:nvSpPr>
        <p:spPr>
          <a:xfrm>
            <a:off x="4612538" y="2880360"/>
            <a:ext cx="2966618" cy="3291840"/>
          </a:xfrm>
          <a:prstGeom prst="rect">
            <a:avLst/>
          </a:prstGeom>
          <a:noFill/>
          <a:ln/>
        </p:spPr>
        <p:txBody>
          <a:bodyPr wrap="square" lIns="0" tIns="0" rIns="0" bIns="0" rtlCol="0" anchor="t"/>
          <a:lstStyle/>
          <a:p>
            <a:pPr marL="0" indent="0">
              <a:buNone/>
            </a:pPr>
            <a:r>
              <a:rPr lang="en-US" sz="1600" dirty="0">
                <a:solidFill>
                  <a:schemeClr val="tx1"/>
                </a:solidFill>
              </a:rPr>
              <a:t>Light to dark in one hue. For ordered or ratio data (income, density). Examples: viridis, Blues, mako.</a:t>
            </a:r>
            <a:endParaRPr lang="en-US" sz="1600" dirty="0"/>
          </a:p>
        </p:txBody>
      </p:sp>
      <p:sp>
        <p:nvSpPr>
          <p:cNvPr id="13" name="card"/>
          <p:cNvSpPr/>
          <p:nvPr/>
        </p:nvSpPr>
        <p:spPr>
          <a:xfrm>
            <a:off x="8127797" y="1463040"/>
            <a:ext cx="3515258" cy="4800600"/>
          </a:xfrm>
          <a:prstGeom prst="roundRect">
            <a:avLst>
              <a:gd name="adj" fmla="val 3121"/>
            </a:avLst>
          </a:prstGeom>
          <a:solidFill>
            <a:schemeClr val="bg1"/>
          </a:solidFill>
          <a:ln/>
        </p:spPr>
        <p:txBody>
          <a:bodyPr/>
          <a:lstStyle/>
          <a:p>
            <a:endParaRPr lang="en-US"/>
          </a:p>
        </p:txBody>
      </p:sp>
      <p:sp>
        <p:nvSpPr>
          <p:cNvPr id="14" name="icon-circle"/>
          <p:cNvSpPr/>
          <p:nvPr/>
        </p:nvSpPr>
        <p:spPr>
          <a:xfrm>
            <a:off x="8402117" y="1737360"/>
            <a:ext cx="566928" cy="566928"/>
          </a:xfrm>
          <a:prstGeom prst="ellipse">
            <a:avLst/>
          </a:prstGeom>
          <a:solidFill>
            <a:srgbClr val="C0504D"/>
          </a:solidFill>
          <a:ln/>
        </p:spPr>
        <p:txBody>
          <a:bodyPr/>
          <a:lstStyle/>
          <a:p>
            <a:endParaRPr lang="en-US"/>
          </a:p>
        </p:txBody>
      </p:sp>
      <p:pic>
        <p:nvPicPr>
          <p:cNvPr id="15" name="Image 2" descr="ArrowsRotate icon"/>
          <p:cNvPicPr>
            <a:picLocks noChangeAspect="1"/>
          </p:cNvPicPr>
          <p:nvPr/>
        </p:nvPicPr>
        <p:blipFill>
          <a:blip r:embed="rId5"/>
          <a:stretch>
            <a:fillRect/>
          </a:stretch>
        </p:blipFill>
        <p:spPr>
          <a:xfrm>
            <a:off x="8538180" y="1873423"/>
            <a:ext cx="294803" cy="294803"/>
          </a:xfrm>
          <a:prstGeom prst="rect">
            <a:avLst/>
          </a:prstGeom>
        </p:spPr>
      </p:pic>
      <p:sp>
        <p:nvSpPr>
          <p:cNvPr id="16" name="Text 11"/>
          <p:cNvSpPr txBox="1"/>
          <p:nvPr/>
        </p:nvSpPr>
        <p:spPr>
          <a:xfrm>
            <a:off x="8402117" y="2423160"/>
            <a:ext cx="2966618" cy="411480"/>
          </a:xfrm>
          <a:prstGeom prst="rect">
            <a:avLst/>
          </a:prstGeom>
          <a:noFill/>
          <a:ln/>
        </p:spPr>
        <p:txBody>
          <a:bodyPr wrap="square" lIns="0" tIns="0" rIns="0" bIns="0" rtlCol="0" anchor="t"/>
          <a:lstStyle/>
          <a:p>
            <a:pPr marL="0" indent="0">
              <a:buNone/>
            </a:pPr>
            <a:r>
              <a:rPr lang="en-US" sz="1800" b="1" dirty="0">
                <a:solidFill>
                  <a:schemeClr val="tx2"/>
                </a:solidFill>
              </a:rPr>
              <a:t>Diverging</a:t>
            </a:r>
            <a:endParaRPr lang="en-US" sz="1800" dirty="0"/>
          </a:p>
        </p:txBody>
      </p:sp>
      <p:sp>
        <p:nvSpPr>
          <p:cNvPr id="17" name="Text 12"/>
          <p:cNvSpPr txBox="1"/>
          <p:nvPr/>
        </p:nvSpPr>
        <p:spPr>
          <a:xfrm>
            <a:off x="8402117" y="2880360"/>
            <a:ext cx="2966618" cy="3291840"/>
          </a:xfrm>
          <a:prstGeom prst="rect">
            <a:avLst/>
          </a:prstGeom>
          <a:noFill/>
          <a:ln/>
        </p:spPr>
        <p:txBody>
          <a:bodyPr wrap="square" lIns="0" tIns="0" rIns="0" bIns="0" rtlCol="0" anchor="t"/>
          <a:lstStyle/>
          <a:p>
            <a:pPr marL="0" indent="0">
              <a:buNone/>
            </a:pPr>
            <a:r>
              <a:rPr lang="en-US" sz="1600" dirty="0">
                <a:solidFill>
                  <a:schemeClr val="tx1"/>
                </a:solidFill>
              </a:rPr>
              <a:t>Two hues around a meaningful midpoint (0, average, target). For change and correlation. Examples: RdBu, vlag, coolwarm.</a:t>
            </a:r>
            <a:endParaRPr lang="en-US" sz="1600" dirty="0"/>
          </a:p>
        </p:txBody>
      </p:sp>
      <p:sp>
        <p:nvSpPr>
          <p:cNvPr id="25" name="Slide Number Placeholder 0"/>
          <p:cNvSpPr>
            <a:spLocks noGrp="1"/>
          </p:cNvSpPr>
          <p:nvPr>
            <p:ph type="sldNum" sz="quarter" idx="4294967295"/>
          </p:nvPr>
        </p:nvSpPr>
        <p:spPr>
          <a:xfrm>
            <a:off x="0" y="1161288"/>
            <a:ext cx="502920" cy="18288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FFFFFF"/>
                </a:solidFill>
              </a:defRPr>
            </a:lvl1pPr>
          </a:lstStyle>
          <a:p>
            <a:pPr algn="ctr"/>
            <a:fld id="{F7021451-1387-4CA6-816F-3879F97B5CBC}" type="slidenum">
              <a:rPr lang="en-US" b="1"/>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4"/>
          <p:cNvSpPr>
            <a:spLocks noGrp="1"/>
          </p:cNvSpPr>
          <p:nvPr>
            <p:ph type="body" idx="104" hasCustomPrompt="1"/>
          </p:nvPr>
        </p:nvSpPr>
        <p:spPr>
          <a:xfrm>
            <a:off x="731520" y="1188720"/>
            <a:ext cx="3657600" cy="1280160"/>
          </a:xfrm>
          <a:prstGeom prst="rect">
            <a:avLst/>
          </a:prstGeom>
          <a:noFill/>
          <a:ln/>
        </p:spPr>
        <p:txBody>
          <a:bodyPr wrap="square" rtlCol="0"/>
          <a:lstStyle/>
          <a:p>
            <a:pPr marL="0" indent="0">
              <a:buNone/>
            </a:pPr>
            <a:r>
              <a:rPr lang="en-US" sz="6600" b="1" dirty="0">
                <a:solidFill>
                  <a:srgbClr val="DBE5F1"/>
                </a:solidFill>
                <a:latin typeface="Calibri" pitchFamily="34" charset="0"/>
                <a:ea typeface="Calibri" pitchFamily="34" charset="-122"/>
                <a:cs typeface="Calibri" pitchFamily="34" charset="-120"/>
              </a:rPr>
              <a:t>04</a:t>
            </a:r>
            <a:endParaRPr lang="en-US" sz="6600" dirty="0"/>
          </a:p>
        </p:txBody>
      </p:sp>
      <p:sp>
        <p:nvSpPr>
          <p:cNvPr id="3" name="Text 4"/>
          <p:cNvSpPr>
            <a:spLocks noGrp="1"/>
          </p:cNvSpPr>
          <p:nvPr>
            <p:ph type="title" idx="105" hasCustomPrompt="1"/>
          </p:nvPr>
        </p:nvSpPr>
        <p:spPr>
          <a:xfrm>
            <a:off x="731520" y="2560320"/>
            <a:ext cx="10515600" cy="1188720"/>
          </a:xfrm>
          <a:prstGeom prst="rect">
            <a:avLst/>
          </a:prstGeom>
          <a:noFill/>
          <a:ln/>
        </p:spPr>
        <p:txBody>
          <a:bodyPr wrap="square" rtlCol="0" anchor="t"/>
          <a:lstStyle/>
          <a:p>
            <a:pPr marL="0" indent="0" algn="l">
              <a:buNone/>
            </a:pPr>
            <a:r>
              <a:rPr lang="en-US" sz="4000" b="1" dirty="0">
                <a:solidFill>
                  <a:srgbClr val="FFFFFF"/>
                </a:solidFill>
                <a:latin typeface="Calibri" pitchFamily="34" charset="0"/>
                <a:ea typeface="Calibri" pitchFamily="34" charset="-122"/>
                <a:cs typeface="Calibri" pitchFamily="34" charset="-120"/>
              </a:rPr>
              <a:t>Preprocessing before visualization</a:t>
            </a:r>
            <a:endParaRPr lang="en-US" sz="4000" dirty="0"/>
          </a:p>
        </p:txBody>
      </p:sp>
      <p:sp>
        <p:nvSpPr>
          <p:cNvPr id="4" name="Text 4"/>
          <p:cNvSpPr>
            <a:spLocks noGrp="1"/>
          </p:cNvSpPr>
          <p:nvPr>
            <p:ph type="body" idx="106" hasCustomPrompt="1"/>
          </p:nvPr>
        </p:nvSpPr>
        <p:spPr>
          <a:xfrm>
            <a:off x="731520" y="3840480"/>
            <a:ext cx="10515600" cy="1097280"/>
          </a:xfrm>
          <a:prstGeom prst="rect">
            <a:avLst/>
          </a:prstGeom>
          <a:noFill/>
          <a:ln/>
        </p:spPr>
        <p:txBody>
          <a:bodyPr wrap="square" rtlCol="0" anchor="t"/>
          <a:lstStyle/>
          <a:p>
            <a:pPr marL="0" indent="0">
              <a:buNone/>
            </a:pPr>
            <a:r>
              <a:rPr lang="en-US" sz="2000" dirty="0">
                <a:solidFill>
                  <a:srgbClr val="DBE5F1"/>
                </a:solidFill>
              </a:rPr>
              <a:t>Garbage in, misleading chart out</a:t>
            </a:r>
            <a:endParaRPr lang="en-US" sz="2000" dirty="0"/>
          </a:p>
        </p:txBody>
      </p:sp>
      <p:sp>
        <p:nvSpPr>
          <p:cNvPr id="25" name="Slide Number Placeholder 0"/>
          <p:cNvSpPr>
            <a:spLocks noGrp="1"/>
          </p:cNvSpPr>
          <p:nvPr>
            <p:ph type="sldNum" sz="quarter" idx="4294967295"/>
          </p:nvPr>
        </p:nvSpPr>
        <p:spPr>
          <a:xfrm>
            <a:off x="11247120" y="6035040"/>
            <a:ext cx="685800" cy="822960"/>
          </a:xfrm>
          <a:prstGeom prst="rect">
            <a:avLst/>
          </a:prstGeom>
          <a:extLst>
            <a:ext uri="{C572A759-6A51-4108-AA02-DFA0A04FC94B}">
              <ma14:wrappingTextBoxFlag xmlns:ma14="http://schemas.microsoft.com/office/mac/drawingml/2011/main" xmlns="" val="0"/>
            </a:ext>
          </a:extLst>
        </p:spPr>
        <p:txBody>
          <a:bodyPr anchor="ctr"/>
          <a:lstStyle>
            <a:lvl1pPr>
              <a:defRPr sz="1200">
                <a:solidFill>
                  <a:srgbClr val="FFFFFF"/>
                </a:solidFill>
              </a:defRPr>
            </a:lvl1pPr>
          </a:lstStyle>
          <a:p>
            <a:pPr algn="r"/>
            <a:fld id="{F7021451-1387-4CA6-816F-3879F97B5CBC}" type="slidenum">
              <a:rPr lang="en-US" b="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3"/>
          <p:cNvSpPr>
            <a:spLocks noGrp="1"/>
          </p:cNvSpPr>
          <p:nvPr>
            <p:ph type="title" idx="103" hasCustomPrompt="1"/>
          </p:nvPr>
        </p:nvSpPr>
        <p:spPr>
          <a:xfrm>
            <a:off x="548640" y="182880"/>
            <a:ext cx="11094415" cy="914400"/>
          </a:xfrm>
          <a:prstGeom prst="rect">
            <a:avLst/>
          </a:prstGeom>
          <a:noFill/>
          <a:ln/>
        </p:spPr>
        <p:txBody>
          <a:bodyPr wrap="square" lIns="0" tIns="0" rIns="0" bIns="0" rtlCol="0" anchor="b"/>
          <a:lstStyle/>
          <a:p>
            <a:pPr marL="0" indent="0" algn="l">
              <a:buNone/>
            </a:pPr>
            <a:r>
              <a:rPr lang="en-US" sz="3600" dirty="0">
                <a:solidFill>
                  <a:schemeClr val="tx2"/>
                </a:solidFill>
                <a:latin typeface="Calibri" pitchFamily="34" charset="0"/>
                <a:ea typeface="Calibri" pitchFamily="34" charset="-122"/>
                <a:cs typeface="Calibri" pitchFamily="34" charset="-120"/>
              </a:rPr>
              <a:t>The data preparation pipeline for visualization</a:t>
            </a:r>
            <a:endParaRPr lang="en-US" sz="3600" dirty="0"/>
          </a:p>
        </p:txBody>
      </p:sp>
      <p:sp>
        <p:nvSpPr>
          <p:cNvPr id="3" name="card"/>
          <p:cNvSpPr/>
          <p:nvPr/>
        </p:nvSpPr>
        <p:spPr>
          <a:xfrm>
            <a:off x="548640" y="1645920"/>
            <a:ext cx="1529029" cy="4114800"/>
          </a:xfrm>
          <a:prstGeom prst="roundRect">
            <a:avLst>
              <a:gd name="adj" fmla="val 7176"/>
            </a:avLst>
          </a:prstGeom>
          <a:solidFill>
            <a:schemeClr val="bg1"/>
          </a:solidFill>
          <a:ln/>
        </p:spPr>
        <p:txBody>
          <a:bodyPr/>
          <a:lstStyle/>
          <a:p>
            <a:endParaRPr lang="en-US"/>
          </a:p>
        </p:txBody>
      </p:sp>
      <p:sp>
        <p:nvSpPr>
          <p:cNvPr id="4" name="icon-circle"/>
          <p:cNvSpPr/>
          <p:nvPr/>
        </p:nvSpPr>
        <p:spPr>
          <a:xfrm>
            <a:off x="777240" y="1901952"/>
            <a:ext cx="548640" cy="548640"/>
          </a:xfrm>
          <a:prstGeom prst="ellipse">
            <a:avLst/>
          </a:prstGeom>
          <a:solidFill>
            <a:schemeClr val="accent1"/>
          </a:solidFill>
          <a:ln/>
        </p:spPr>
        <p:txBody>
          <a:bodyPr/>
          <a:lstStyle/>
          <a:p>
            <a:endParaRPr lang="en-US"/>
          </a:p>
        </p:txBody>
      </p:sp>
      <p:pic>
        <p:nvPicPr>
          <p:cNvPr id="5" name="Image 0" descr="FileCsv icon"/>
          <p:cNvPicPr>
            <a:picLocks noChangeAspect="1"/>
          </p:cNvPicPr>
          <p:nvPr/>
        </p:nvPicPr>
        <p:blipFill>
          <a:blip r:embed="rId3"/>
          <a:stretch>
            <a:fillRect/>
          </a:stretch>
        </p:blipFill>
        <p:spPr>
          <a:xfrm>
            <a:off x="908914" y="2033626"/>
            <a:ext cx="285293" cy="285293"/>
          </a:xfrm>
          <a:prstGeom prst="rect">
            <a:avLst/>
          </a:prstGeom>
        </p:spPr>
      </p:pic>
      <p:sp>
        <p:nvSpPr>
          <p:cNvPr id="6" name="Text 3"/>
          <p:cNvSpPr txBox="1"/>
          <p:nvPr/>
        </p:nvSpPr>
        <p:spPr>
          <a:xfrm>
            <a:off x="1208989" y="1901952"/>
            <a:ext cx="685800" cy="548640"/>
          </a:xfrm>
          <a:prstGeom prst="rect">
            <a:avLst/>
          </a:prstGeom>
          <a:noFill/>
          <a:ln/>
        </p:spPr>
        <p:txBody>
          <a:bodyPr wrap="square" lIns="0" tIns="0" rIns="0" bIns="0" rtlCol="0" anchor="ctr"/>
          <a:lstStyle/>
          <a:p>
            <a:pPr marL="0" indent="0" algn="r">
              <a:buNone/>
            </a:pPr>
            <a:r>
              <a:rPr lang="en-US" sz="2200" b="1" dirty="0">
                <a:solidFill>
                  <a:schemeClr val="accent5"/>
                </a:solidFill>
                <a:latin typeface="Calibri" pitchFamily="34" charset="0"/>
                <a:ea typeface="Calibri" pitchFamily="34" charset="-122"/>
                <a:cs typeface="Calibri" pitchFamily="34" charset="-120"/>
              </a:rPr>
              <a:t>01</a:t>
            </a:r>
            <a:endParaRPr lang="en-US" sz="2200" dirty="0"/>
          </a:p>
        </p:txBody>
      </p:sp>
      <p:sp>
        <p:nvSpPr>
          <p:cNvPr id="7" name="Text 4"/>
          <p:cNvSpPr txBox="1"/>
          <p:nvPr/>
        </p:nvSpPr>
        <p:spPr>
          <a:xfrm>
            <a:off x="777240" y="2606040"/>
            <a:ext cx="1071829" cy="685800"/>
          </a:xfrm>
          <a:prstGeom prst="rect">
            <a:avLst/>
          </a:prstGeom>
          <a:noFill/>
          <a:ln/>
        </p:spPr>
        <p:txBody>
          <a:bodyPr wrap="square" lIns="0" tIns="0" rIns="0" bIns="0" rtlCol="0" anchor="t"/>
          <a:lstStyle/>
          <a:p>
            <a:pPr marL="0" indent="0">
              <a:buNone/>
            </a:pPr>
            <a:r>
              <a:rPr lang="en-US" sz="1500" b="1" dirty="0">
                <a:solidFill>
                  <a:schemeClr val="tx1"/>
                </a:solidFill>
              </a:rPr>
              <a:t>Collect &amp; load</a:t>
            </a:r>
            <a:endParaRPr lang="en-US" sz="1500" dirty="0"/>
          </a:p>
        </p:txBody>
      </p:sp>
      <p:sp>
        <p:nvSpPr>
          <p:cNvPr id="8" name="Text 5"/>
          <p:cNvSpPr txBox="1"/>
          <p:nvPr/>
        </p:nvSpPr>
        <p:spPr>
          <a:xfrm>
            <a:off x="731520" y="3291840"/>
            <a:ext cx="1208989" cy="2331720"/>
          </a:xfrm>
          <a:prstGeom prst="rect">
            <a:avLst/>
          </a:prstGeom>
          <a:noFill/>
          <a:ln/>
        </p:spPr>
        <p:txBody>
          <a:bodyPr wrap="square" lIns="0" tIns="0" rIns="0" bIns="0" rtlCol="0" anchor="t"/>
          <a:lstStyle/>
          <a:p>
            <a:pPr marL="254000" indent="-254000">
              <a:spcAft>
                <a:spcPts val="800"/>
              </a:spcAft>
              <a:buClr>
                <a:schemeClr val="accent2"/>
              </a:buClr>
              <a:buSzPct val="85000"/>
              <a:buFont typeface="Arial"/>
              <a:buChar char="□"/>
            </a:pPr>
            <a:r>
              <a:rPr lang="en-US" sz="1300" dirty="0">
                <a:solidFill>
                  <a:schemeClr val="tx2"/>
                </a:solidFill>
              </a:rPr>
              <a:t>Read CSV, Excel, SQL, API</a:t>
            </a:r>
            <a:endParaRPr lang="en-US" sz="1300" dirty="0"/>
          </a:p>
          <a:p>
            <a:pPr marL="254000" indent="-254000">
              <a:spcAft>
                <a:spcPts val="800"/>
              </a:spcAft>
              <a:buClr>
                <a:schemeClr val="accent2"/>
              </a:buClr>
              <a:buSzPct val="85000"/>
              <a:buFont typeface="Arial"/>
              <a:buChar char="□"/>
            </a:pPr>
            <a:r>
              <a:rPr lang="en-US" sz="1300" dirty="0">
                <a:solidFill>
                  <a:schemeClr val="tx2"/>
                </a:solidFill>
              </a:rPr>
              <a:t>Check encoding (Arabic text: UTF-8)</a:t>
            </a:r>
            <a:endParaRPr lang="en-US" sz="1300" dirty="0"/>
          </a:p>
        </p:txBody>
      </p:sp>
      <p:sp>
        <p:nvSpPr>
          <p:cNvPr id="9" name="flow-arrow"/>
          <p:cNvSpPr/>
          <p:nvPr/>
        </p:nvSpPr>
        <p:spPr>
          <a:xfrm rot="5400000">
            <a:off x="2169109" y="3575304"/>
            <a:ext cx="201168" cy="256032"/>
          </a:xfrm>
          <a:prstGeom prst="triangle">
            <a:avLst/>
          </a:prstGeom>
          <a:solidFill>
            <a:schemeClr val="accent2"/>
          </a:solidFill>
          <a:ln/>
        </p:spPr>
        <p:txBody>
          <a:bodyPr/>
          <a:lstStyle/>
          <a:p>
            <a:endParaRPr lang="en-US"/>
          </a:p>
        </p:txBody>
      </p:sp>
      <p:sp>
        <p:nvSpPr>
          <p:cNvPr id="10" name="card"/>
          <p:cNvSpPr/>
          <p:nvPr/>
        </p:nvSpPr>
        <p:spPr>
          <a:xfrm>
            <a:off x="2461717" y="1645920"/>
            <a:ext cx="1529029" cy="4114800"/>
          </a:xfrm>
          <a:prstGeom prst="roundRect">
            <a:avLst>
              <a:gd name="adj" fmla="val 7176"/>
            </a:avLst>
          </a:prstGeom>
          <a:solidFill>
            <a:schemeClr val="bg1"/>
          </a:solidFill>
          <a:ln/>
        </p:spPr>
        <p:txBody>
          <a:bodyPr/>
          <a:lstStyle/>
          <a:p>
            <a:endParaRPr lang="en-US"/>
          </a:p>
        </p:txBody>
      </p:sp>
      <p:sp>
        <p:nvSpPr>
          <p:cNvPr id="11" name="icon-circle"/>
          <p:cNvSpPr/>
          <p:nvPr/>
        </p:nvSpPr>
        <p:spPr>
          <a:xfrm>
            <a:off x="2690317" y="1901952"/>
            <a:ext cx="548640" cy="548640"/>
          </a:xfrm>
          <a:prstGeom prst="ellipse">
            <a:avLst/>
          </a:prstGeom>
          <a:solidFill>
            <a:schemeClr val="tx2"/>
          </a:solidFill>
          <a:ln/>
        </p:spPr>
        <p:txBody>
          <a:bodyPr/>
          <a:lstStyle/>
          <a:p>
            <a:endParaRPr lang="en-US"/>
          </a:p>
        </p:txBody>
      </p:sp>
      <p:pic>
        <p:nvPicPr>
          <p:cNvPr id="12" name="Image 1" descr="MagnifyingGlassChart icon"/>
          <p:cNvPicPr>
            <a:picLocks noChangeAspect="1"/>
          </p:cNvPicPr>
          <p:nvPr/>
        </p:nvPicPr>
        <p:blipFill>
          <a:blip r:embed="rId4"/>
          <a:stretch>
            <a:fillRect/>
          </a:stretch>
        </p:blipFill>
        <p:spPr>
          <a:xfrm>
            <a:off x="2821991" y="2033626"/>
            <a:ext cx="285293" cy="285293"/>
          </a:xfrm>
          <a:prstGeom prst="rect">
            <a:avLst/>
          </a:prstGeom>
        </p:spPr>
      </p:pic>
      <p:sp>
        <p:nvSpPr>
          <p:cNvPr id="13" name="Text 9"/>
          <p:cNvSpPr txBox="1"/>
          <p:nvPr/>
        </p:nvSpPr>
        <p:spPr>
          <a:xfrm>
            <a:off x="3122066" y="1901952"/>
            <a:ext cx="685800" cy="548640"/>
          </a:xfrm>
          <a:prstGeom prst="rect">
            <a:avLst/>
          </a:prstGeom>
          <a:noFill/>
          <a:ln/>
        </p:spPr>
        <p:txBody>
          <a:bodyPr wrap="square" lIns="0" tIns="0" rIns="0" bIns="0" rtlCol="0" anchor="ctr"/>
          <a:lstStyle/>
          <a:p>
            <a:pPr marL="0" indent="0" algn="r">
              <a:buNone/>
            </a:pPr>
            <a:r>
              <a:rPr lang="en-US" sz="2200" b="1" dirty="0">
                <a:solidFill>
                  <a:schemeClr val="accent5"/>
                </a:solidFill>
                <a:latin typeface="Calibri" pitchFamily="34" charset="0"/>
                <a:ea typeface="Calibri" pitchFamily="34" charset="-122"/>
                <a:cs typeface="Calibri" pitchFamily="34" charset="-120"/>
              </a:rPr>
              <a:t>02</a:t>
            </a:r>
            <a:endParaRPr lang="en-US" sz="2200" dirty="0"/>
          </a:p>
        </p:txBody>
      </p:sp>
      <p:sp>
        <p:nvSpPr>
          <p:cNvPr id="14" name="Text 10"/>
          <p:cNvSpPr txBox="1"/>
          <p:nvPr/>
        </p:nvSpPr>
        <p:spPr>
          <a:xfrm>
            <a:off x="2690317" y="2606040"/>
            <a:ext cx="1071829" cy="685800"/>
          </a:xfrm>
          <a:prstGeom prst="rect">
            <a:avLst/>
          </a:prstGeom>
          <a:noFill/>
          <a:ln/>
        </p:spPr>
        <p:txBody>
          <a:bodyPr wrap="square" lIns="0" tIns="0" rIns="0" bIns="0" rtlCol="0" anchor="t"/>
          <a:lstStyle/>
          <a:p>
            <a:pPr marL="0" indent="0">
              <a:buNone/>
            </a:pPr>
            <a:r>
              <a:rPr lang="en-US" sz="1500" b="1" dirty="0">
                <a:solidFill>
                  <a:schemeClr val="tx1"/>
                </a:solidFill>
              </a:rPr>
              <a:t>Profile</a:t>
            </a:r>
            <a:endParaRPr lang="en-US" sz="1500" dirty="0"/>
          </a:p>
        </p:txBody>
      </p:sp>
      <p:sp>
        <p:nvSpPr>
          <p:cNvPr id="15" name="Text 11"/>
          <p:cNvSpPr txBox="1"/>
          <p:nvPr/>
        </p:nvSpPr>
        <p:spPr>
          <a:xfrm>
            <a:off x="2644597" y="3291840"/>
            <a:ext cx="1208989" cy="2331720"/>
          </a:xfrm>
          <a:prstGeom prst="rect">
            <a:avLst/>
          </a:prstGeom>
          <a:noFill/>
          <a:ln/>
        </p:spPr>
        <p:txBody>
          <a:bodyPr wrap="square" lIns="0" tIns="0" rIns="0" bIns="0" rtlCol="0" anchor="t"/>
          <a:lstStyle/>
          <a:p>
            <a:pPr marL="254000" indent="-254000">
              <a:spcAft>
                <a:spcPts val="800"/>
              </a:spcAft>
              <a:buClr>
                <a:schemeClr val="accent2"/>
              </a:buClr>
              <a:buSzPct val="85000"/>
              <a:buFont typeface="Arial"/>
              <a:buChar char="□"/>
            </a:pPr>
            <a:r>
              <a:rPr lang="en-US" sz="1300" dirty="0">
                <a:solidFill>
                  <a:schemeClr val="tx2"/>
                </a:solidFill>
              </a:rPr>
              <a:t>info(), describe()</a:t>
            </a:r>
            <a:endParaRPr lang="en-US" sz="1300" dirty="0"/>
          </a:p>
          <a:p>
            <a:pPr marL="254000" indent="-254000">
              <a:spcAft>
                <a:spcPts val="800"/>
              </a:spcAft>
              <a:buClr>
                <a:schemeClr val="accent2"/>
              </a:buClr>
              <a:buSzPct val="85000"/>
              <a:buFont typeface="Arial"/>
              <a:buChar char="□"/>
            </a:pPr>
            <a:r>
              <a:rPr lang="en-US" sz="1300" dirty="0">
                <a:solidFill>
                  <a:schemeClr val="tx2"/>
                </a:solidFill>
              </a:rPr>
              <a:t>Missing values, duplicates</a:t>
            </a:r>
            <a:endParaRPr lang="en-US" sz="1300" dirty="0"/>
          </a:p>
          <a:p>
            <a:pPr marL="254000" indent="-254000">
              <a:spcAft>
                <a:spcPts val="800"/>
              </a:spcAft>
              <a:buClr>
                <a:schemeClr val="accent2"/>
              </a:buClr>
              <a:buSzPct val="85000"/>
              <a:buFont typeface="Arial"/>
              <a:buChar char="□"/>
            </a:pPr>
            <a:r>
              <a:rPr lang="en-US" sz="1300" dirty="0">
                <a:solidFill>
                  <a:schemeClr val="tx2"/>
                </a:solidFill>
              </a:rPr>
              <a:t>Count categories</a:t>
            </a:r>
            <a:endParaRPr lang="en-US" sz="1300" dirty="0"/>
          </a:p>
        </p:txBody>
      </p:sp>
      <p:sp>
        <p:nvSpPr>
          <p:cNvPr id="16" name="flow-arrow"/>
          <p:cNvSpPr/>
          <p:nvPr/>
        </p:nvSpPr>
        <p:spPr>
          <a:xfrm rot="5400000">
            <a:off x="4082186" y="3575304"/>
            <a:ext cx="201168" cy="256032"/>
          </a:xfrm>
          <a:prstGeom prst="triangle">
            <a:avLst/>
          </a:prstGeom>
          <a:solidFill>
            <a:schemeClr val="accent2"/>
          </a:solidFill>
          <a:ln/>
        </p:spPr>
        <p:txBody>
          <a:bodyPr/>
          <a:lstStyle/>
          <a:p>
            <a:endParaRPr lang="en-US"/>
          </a:p>
        </p:txBody>
      </p:sp>
      <p:sp>
        <p:nvSpPr>
          <p:cNvPr id="17" name="card"/>
          <p:cNvSpPr/>
          <p:nvPr/>
        </p:nvSpPr>
        <p:spPr>
          <a:xfrm>
            <a:off x="4374794" y="1645920"/>
            <a:ext cx="1529029" cy="4114800"/>
          </a:xfrm>
          <a:prstGeom prst="roundRect">
            <a:avLst>
              <a:gd name="adj" fmla="val 7176"/>
            </a:avLst>
          </a:prstGeom>
          <a:solidFill>
            <a:schemeClr val="bg1"/>
          </a:solidFill>
          <a:ln/>
        </p:spPr>
        <p:txBody>
          <a:bodyPr/>
          <a:lstStyle/>
          <a:p>
            <a:endParaRPr lang="en-US"/>
          </a:p>
        </p:txBody>
      </p:sp>
      <p:sp>
        <p:nvSpPr>
          <p:cNvPr id="18" name="icon-circle"/>
          <p:cNvSpPr/>
          <p:nvPr/>
        </p:nvSpPr>
        <p:spPr>
          <a:xfrm>
            <a:off x="4603394" y="1901952"/>
            <a:ext cx="548640" cy="548640"/>
          </a:xfrm>
          <a:prstGeom prst="ellipse">
            <a:avLst/>
          </a:prstGeom>
          <a:solidFill>
            <a:schemeClr val="accent1"/>
          </a:solidFill>
          <a:ln/>
        </p:spPr>
        <p:txBody>
          <a:bodyPr/>
          <a:lstStyle/>
          <a:p>
            <a:endParaRPr lang="en-US"/>
          </a:p>
        </p:txBody>
      </p:sp>
      <p:pic>
        <p:nvPicPr>
          <p:cNvPr id="19" name="Image 2" descr="Broom icon"/>
          <p:cNvPicPr>
            <a:picLocks noChangeAspect="1"/>
          </p:cNvPicPr>
          <p:nvPr/>
        </p:nvPicPr>
        <p:blipFill>
          <a:blip r:embed="rId5"/>
          <a:stretch>
            <a:fillRect/>
          </a:stretch>
        </p:blipFill>
        <p:spPr>
          <a:xfrm>
            <a:off x="4735068" y="2033626"/>
            <a:ext cx="285293" cy="285293"/>
          </a:xfrm>
          <a:prstGeom prst="rect">
            <a:avLst/>
          </a:prstGeom>
        </p:spPr>
      </p:pic>
      <p:sp>
        <p:nvSpPr>
          <p:cNvPr id="20" name="Text 15"/>
          <p:cNvSpPr txBox="1"/>
          <p:nvPr/>
        </p:nvSpPr>
        <p:spPr>
          <a:xfrm>
            <a:off x="5035144" y="1901952"/>
            <a:ext cx="685800" cy="548640"/>
          </a:xfrm>
          <a:prstGeom prst="rect">
            <a:avLst/>
          </a:prstGeom>
          <a:noFill/>
          <a:ln/>
        </p:spPr>
        <p:txBody>
          <a:bodyPr wrap="square" lIns="0" tIns="0" rIns="0" bIns="0" rtlCol="0" anchor="ctr"/>
          <a:lstStyle/>
          <a:p>
            <a:pPr marL="0" indent="0" algn="r">
              <a:buNone/>
            </a:pPr>
            <a:r>
              <a:rPr lang="en-US" sz="2200" b="1" dirty="0">
                <a:solidFill>
                  <a:schemeClr val="accent5"/>
                </a:solidFill>
                <a:latin typeface="Calibri" pitchFamily="34" charset="0"/>
                <a:ea typeface="Calibri" pitchFamily="34" charset="-122"/>
                <a:cs typeface="Calibri" pitchFamily="34" charset="-120"/>
              </a:rPr>
              <a:t>03</a:t>
            </a:r>
            <a:endParaRPr lang="en-US" sz="2200" dirty="0"/>
          </a:p>
        </p:txBody>
      </p:sp>
      <p:sp>
        <p:nvSpPr>
          <p:cNvPr id="21" name="Text 16"/>
          <p:cNvSpPr txBox="1"/>
          <p:nvPr/>
        </p:nvSpPr>
        <p:spPr>
          <a:xfrm>
            <a:off x="4603394" y="2606040"/>
            <a:ext cx="1071829" cy="685800"/>
          </a:xfrm>
          <a:prstGeom prst="rect">
            <a:avLst/>
          </a:prstGeom>
          <a:noFill/>
          <a:ln/>
        </p:spPr>
        <p:txBody>
          <a:bodyPr wrap="square" lIns="0" tIns="0" rIns="0" bIns="0" rtlCol="0" anchor="t"/>
          <a:lstStyle/>
          <a:p>
            <a:pPr marL="0" indent="0">
              <a:buNone/>
            </a:pPr>
            <a:r>
              <a:rPr lang="en-US" sz="1500" b="1" dirty="0">
                <a:solidFill>
                  <a:schemeClr val="tx1"/>
                </a:solidFill>
              </a:rPr>
              <a:t>Clean</a:t>
            </a:r>
            <a:endParaRPr lang="en-US" sz="1500" dirty="0"/>
          </a:p>
        </p:txBody>
      </p:sp>
      <p:sp>
        <p:nvSpPr>
          <p:cNvPr id="22" name="Text 17"/>
          <p:cNvSpPr txBox="1"/>
          <p:nvPr/>
        </p:nvSpPr>
        <p:spPr>
          <a:xfrm>
            <a:off x="4557674" y="3291840"/>
            <a:ext cx="1208989" cy="2331720"/>
          </a:xfrm>
          <a:prstGeom prst="rect">
            <a:avLst/>
          </a:prstGeom>
          <a:noFill/>
          <a:ln/>
        </p:spPr>
        <p:txBody>
          <a:bodyPr wrap="square" lIns="0" tIns="0" rIns="0" bIns="0" rtlCol="0" anchor="t"/>
          <a:lstStyle/>
          <a:p>
            <a:pPr marL="254000" indent="-254000">
              <a:spcAft>
                <a:spcPts val="800"/>
              </a:spcAft>
              <a:buClr>
                <a:schemeClr val="accent2"/>
              </a:buClr>
              <a:buSzPct val="85000"/>
              <a:buFont typeface="Arial"/>
              <a:buChar char="□"/>
            </a:pPr>
            <a:r>
              <a:rPr lang="en-US" sz="1300" dirty="0">
                <a:solidFill>
                  <a:schemeClr val="tx2"/>
                </a:solidFill>
              </a:rPr>
              <a:t>Fix types</a:t>
            </a:r>
            <a:endParaRPr lang="en-US" sz="1300" dirty="0"/>
          </a:p>
          <a:p>
            <a:pPr marL="254000" indent="-254000">
              <a:spcAft>
                <a:spcPts val="800"/>
              </a:spcAft>
              <a:buClr>
                <a:schemeClr val="accent2"/>
              </a:buClr>
              <a:buSzPct val="85000"/>
              <a:buFont typeface="Arial"/>
              <a:buChar char="□"/>
            </a:pPr>
            <a:r>
              <a:rPr lang="en-US" sz="1300" dirty="0">
                <a:solidFill>
                  <a:schemeClr val="tx2"/>
                </a:solidFill>
              </a:rPr>
              <a:t>Unify labels</a:t>
            </a:r>
            <a:endParaRPr lang="en-US" sz="1300" dirty="0"/>
          </a:p>
          <a:p>
            <a:pPr marL="254000" indent="-254000">
              <a:spcAft>
                <a:spcPts val="800"/>
              </a:spcAft>
              <a:buClr>
                <a:schemeClr val="accent2"/>
              </a:buClr>
              <a:buSzPct val="85000"/>
              <a:buFont typeface="Arial"/>
              <a:buChar char="□"/>
            </a:pPr>
            <a:r>
              <a:rPr lang="en-US" sz="1300" dirty="0">
                <a:solidFill>
                  <a:schemeClr val="tx2"/>
                </a:solidFill>
              </a:rPr>
              <a:t>Handle missing values and outliers</a:t>
            </a:r>
            <a:endParaRPr lang="en-US" sz="1300" dirty="0"/>
          </a:p>
        </p:txBody>
      </p:sp>
      <p:sp>
        <p:nvSpPr>
          <p:cNvPr id="23" name="flow-arrow"/>
          <p:cNvSpPr/>
          <p:nvPr/>
        </p:nvSpPr>
        <p:spPr>
          <a:xfrm rot="5400000">
            <a:off x="5995264" y="3575304"/>
            <a:ext cx="201168" cy="256032"/>
          </a:xfrm>
          <a:prstGeom prst="triangle">
            <a:avLst/>
          </a:prstGeom>
          <a:solidFill>
            <a:schemeClr val="accent2"/>
          </a:solidFill>
          <a:ln/>
        </p:spPr>
        <p:txBody>
          <a:bodyPr/>
          <a:lstStyle/>
          <a:p>
            <a:endParaRPr lang="en-US"/>
          </a:p>
        </p:txBody>
      </p:sp>
      <p:sp>
        <p:nvSpPr>
          <p:cNvPr id="24" name="card"/>
          <p:cNvSpPr/>
          <p:nvPr/>
        </p:nvSpPr>
        <p:spPr>
          <a:xfrm>
            <a:off x="6287872" y="1645920"/>
            <a:ext cx="1529029" cy="4114800"/>
          </a:xfrm>
          <a:prstGeom prst="roundRect">
            <a:avLst>
              <a:gd name="adj" fmla="val 7176"/>
            </a:avLst>
          </a:prstGeom>
          <a:solidFill>
            <a:schemeClr val="bg1"/>
          </a:solidFill>
          <a:ln/>
        </p:spPr>
        <p:txBody>
          <a:bodyPr/>
          <a:lstStyle/>
          <a:p>
            <a:endParaRPr lang="en-US"/>
          </a:p>
        </p:txBody>
      </p:sp>
      <p:sp>
        <p:nvSpPr>
          <p:cNvPr id="25" name="icon-circle"/>
          <p:cNvSpPr/>
          <p:nvPr/>
        </p:nvSpPr>
        <p:spPr>
          <a:xfrm>
            <a:off x="6516472" y="1901952"/>
            <a:ext cx="548640" cy="548640"/>
          </a:xfrm>
          <a:prstGeom prst="ellipse">
            <a:avLst/>
          </a:prstGeom>
          <a:solidFill>
            <a:schemeClr val="tx2"/>
          </a:solidFill>
          <a:ln/>
        </p:spPr>
        <p:txBody>
          <a:bodyPr/>
          <a:lstStyle/>
          <a:p>
            <a:endParaRPr lang="en-US"/>
          </a:p>
        </p:txBody>
      </p:sp>
      <p:pic>
        <p:nvPicPr>
          <p:cNvPr id="26" name="Image 3" descr="ArrowsRotate icon"/>
          <p:cNvPicPr>
            <a:picLocks noChangeAspect="1"/>
          </p:cNvPicPr>
          <p:nvPr/>
        </p:nvPicPr>
        <p:blipFill>
          <a:blip r:embed="rId6"/>
          <a:stretch>
            <a:fillRect/>
          </a:stretch>
        </p:blipFill>
        <p:spPr>
          <a:xfrm>
            <a:off x="6648145" y="2033626"/>
            <a:ext cx="285293" cy="285293"/>
          </a:xfrm>
          <a:prstGeom prst="rect">
            <a:avLst/>
          </a:prstGeom>
        </p:spPr>
      </p:pic>
      <p:sp>
        <p:nvSpPr>
          <p:cNvPr id="27" name="Text 21"/>
          <p:cNvSpPr txBox="1"/>
          <p:nvPr/>
        </p:nvSpPr>
        <p:spPr>
          <a:xfrm>
            <a:off x="6948221" y="1901952"/>
            <a:ext cx="685800" cy="548640"/>
          </a:xfrm>
          <a:prstGeom prst="rect">
            <a:avLst/>
          </a:prstGeom>
          <a:noFill/>
          <a:ln/>
        </p:spPr>
        <p:txBody>
          <a:bodyPr wrap="square" lIns="0" tIns="0" rIns="0" bIns="0" rtlCol="0" anchor="ctr"/>
          <a:lstStyle/>
          <a:p>
            <a:pPr marL="0" indent="0" algn="r">
              <a:buNone/>
            </a:pPr>
            <a:r>
              <a:rPr lang="en-US" sz="2200" b="1" dirty="0">
                <a:solidFill>
                  <a:schemeClr val="accent5"/>
                </a:solidFill>
                <a:latin typeface="Calibri" pitchFamily="34" charset="0"/>
                <a:ea typeface="Calibri" pitchFamily="34" charset="-122"/>
                <a:cs typeface="Calibri" pitchFamily="34" charset="-120"/>
              </a:rPr>
              <a:t>04</a:t>
            </a:r>
            <a:endParaRPr lang="en-US" sz="2200" dirty="0"/>
          </a:p>
        </p:txBody>
      </p:sp>
      <p:sp>
        <p:nvSpPr>
          <p:cNvPr id="28" name="Text 22"/>
          <p:cNvSpPr txBox="1"/>
          <p:nvPr/>
        </p:nvSpPr>
        <p:spPr>
          <a:xfrm>
            <a:off x="6516472" y="2606040"/>
            <a:ext cx="1071829" cy="685800"/>
          </a:xfrm>
          <a:prstGeom prst="rect">
            <a:avLst/>
          </a:prstGeom>
          <a:noFill/>
          <a:ln/>
        </p:spPr>
        <p:txBody>
          <a:bodyPr wrap="square" lIns="0" tIns="0" rIns="0" bIns="0" rtlCol="0" anchor="t"/>
          <a:lstStyle/>
          <a:p>
            <a:pPr marL="0" indent="0">
              <a:buNone/>
            </a:pPr>
            <a:r>
              <a:rPr lang="en-US" sz="1500" b="1" dirty="0">
                <a:solidFill>
                  <a:schemeClr val="tx1"/>
                </a:solidFill>
              </a:rPr>
              <a:t>Transform</a:t>
            </a:r>
            <a:endParaRPr lang="en-US" sz="1500" dirty="0"/>
          </a:p>
        </p:txBody>
      </p:sp>
      <p:sp>
        <p:nvSpPr>
          <p:cNvPr id="29" name="Text 23"/>
          <p:cNvSpPr txBox="1"/>
          <p:nvPr/>
        </p:nvSpPr>
        <p:spPr>
          <a:xfrm>
            <a:off x="6470752" y="3291840"/>
            <a:ext cx="1208989" cy="2331720"/>
          </a:xfrm>
          <a:prstGeom prst="rect">
            <a:avLst/>
          </a:prstGeom>
          <a:noFill/>
          <a:ln/>
        </p:spPr>
        <p:txBody>
          <a:bodyPr wrap="square" lIns="0" tIns="0" rIns="0" bIns="0" rtlCol="0" anchor="t"/>
          <a:lstStyle/>
          <a:p>
            <a:pPr marL="254000" indent="-254000">
              <a:spcAft>
                <a:spcPts val="800"/>
              </a:spcAft>
              <a:buClr>
                <a:schemeClr val="accent2"/>
              </a:buClr>
              <a:buSzPct val="85000"/>
              <a:buFont typeface="Arial"/>
              <a:buChar char="□"/>
            </a:pPr>
            <a:r>
              <a:rPr lang="en-US" sz="1300" dirty="0">
                <a:solidFill>
                  <a:schemeClr val="tx2"/>
                </a:solidFill>
              </a:rPr>
              <a:t>Derive columns</a:t>
            </a:r>
            <a:endParaRPr lang="en-US" sz="1300" dirty="0"/>
          </a:p>
          <a:p>
            <a:pPr marL="254000" indent="-254000">
              <a:spcAft>
                <a:spcPts val="800"/>
              </a:spcAft>
              <a:buClr>
                <a:schemeClr val="accent2"/>
              </a:buClr>
              <a:buSzPct val="85000"/>
              <a:buFont typeface="Arial"/>
              <a:buChar char="□"/>
            </a:pPr>
            <a:r>
              <a:rPr lang="en-US" sz="1300" dirty="0">
                <a:solidFill>
                  <a:schemeClr val="tx2"/>
                </a:solidFill>
              </a:rPr>
              <a:t>Date features</a:t>
            </a:r>
            <a:endParaRPr lang="en-US" sz="1300" dirty="0"/>
          </a:p>
          <a:p>
            <a:pPr marL="254000" indent="-254000">
              <a:spcAft>
                <a:spcPts val="800"/>
              </a:spcAft>
              <a:buClr>
                <a:schemeClr val="accent2"/>
              </a:buClr>
              <a:buSzPct val="85000"/>
              <a:buFont typeface="Arial"/>
              <a:buChar char="□"/>
            </a:pPr>
            <a:r>
              <a:rPr lang="en-US" sz="1300" dirty="0">
                <a:solidFill>
                  <a:schemeClr val="tx2"/>
                </a:solidFill>
              </a:rPr>
              <a:t>Bin, normalise, log</a:t>
            </a:r>
            <a:endParaRPr lang="en-US" sz="1300" dirty="0"/>
          </a:p>
        </p:txBody>
      </p:sp>
      <p:sp>
        <p:nvSpPr>
          <p:cNvPr id="30" name="flow-arrow"/>
          <p:cNvSpPr/>
          <p:nvPr/>
        </p:nvSpPr>
        <p:spPr>
          <a:xfrm rot="5400000">
            <a:off x="7908341" y="3575304"/>
            <a:ext cx="201168" cy="256032"/>
          </a:xfrm>
          <a:prstGeom prst="triangle">
            <a:avLst/>
          </a:prstGeom>
          <a:solidFill>
            <a:schemeClr val="accent2"/>
          </a:solidFill>
          <a:ln/>
        </p:spPr>
        <p:txBody>
          <a:bodyPr/>
          <a:lstStyle/>
          <a:p>
            <a:endParaRPr lang="en-US"/>
          </a:p>
        </p:txBody>
      </p:sp>
      <p:sp>
        <p:nvSpPr>
          <p:cNvPr id="31" name="card"/>
          <p:cNvSpPr/>
          <p:nvPr/>
        </p:nvSpPr>
        <p:spPr>
          <a:xfrm>
            <a:off x="8200949" y="1645920"/>
            <a:ext cx="1529029" cy="4114800"/>
          </a:xfrm>
          <a:prstGeom prst="roundRect">
            <a:avLst>
              <a:gd name="adj" fmla="val 7176"/>
            </a:avLst>
          </a:prstGeom>
          <a:solidFill>
            <a:schemeClr val="bg1"/>
          </a:solidFill>
          <a:ln/>
        </p:spPr>
        <p:txBody>
          <a:bodyPr/>
          <a:lstStyle/>
          <a:p>
            <a:endParaRPr lang="en-US"/>
          </a:p>
        </p:txBody>
      </p:sp>
      <p:sp>
        <p:nvSpPr>
          <p:cNvPr id="32" name="icon-circle"/>
          <p:cNvSpPr/>
          <p:nvPr/>
        </p:nvSpPr>
        <p:spPr>
          <a:xfrm>
            <a:off x="8429549" y="1901952"/>
            <a:ext cx="548640" cy="548640"/>
          </a:xfrm>
          <a:prstGeom prst="ellipse">
            <a:avLst/>
          </a:prstGeom>
          <a:solidFill>
            <a:schemeClr val="accent1"/>
          </a:solidFill>
          <a:ln/>
        </p:spPr>
        <p:txBody>
          <a:bodyPr/>
          <a:lstStyle/>
          <a:p>
            <a:endParaRPr lang="en-US"/>
          </a:p>
        </p:txBody>
      </p:sp>
      <p:pic>
        <p:nvPicPr>
          <p:cNvPr id="33" name="Image 4" descr="LayerGroup icon"/>
          <p:cNvPicPr>
            <a:picLocks noChangeAspect="1"/>
          </p:cNvPicPr>
          <p:nvPr/>
        </p:nvPicPr>
        <p:blipFill>
          <a:blip r:embed="rId7"/>
          <a:stretch>
            <a:fillRect/>
          </a:stretch>
        </p:blipFill>
        <p:spPr>
          <a:xfrm>
            <a:off x="8561222" y="2033626"/>
            <a:ext cx="285293" cy="285293"/>
          </a:xfrm>
          <a:prstGeom prst="rect">
            <a:avLst/>
          </a:prstGeom>
        </p:spPr>
      </p:pic>
      <p:sp>
        <p:nvSpPr>
          <p:cNvPr id="34" name="Text 27"/>
          <p:cNvSpPr txBox="1"/>
          <p:nvPr/>
        </p:nvSpPr>
        <p:spPr>
          <a:xfrm>
            <a:off x="8861298" y="1901952"/>
            <a:ext cx="685800" cy="548640"/>
          </a:xfrm>
          <a:prstGeom prst="rect">
            <a:avLst/>
          </a:prstGeom>
          <a:noFill/>
          <a:ln/>
        </p:spPr>
        <p:txBody>
          <a:bodyPr wrap="square" lIns="0" tIns="0" rIns="0" bIns="0" rtlCol="0" anchor="ctr"/>
          <a:lstStyle/>
          <a:p>
            <a:pPr marL="0" indent="0" algn="r">
              <a:buNone/>
            </a:pPr>
            <a:r>
              <a:rPr lang="en-US" sz="2200" b="1" dirty="0">
                <a:solidFill>
                  <a:schemeClr val="accent5"/>
                </a:solidFill>
                <a:latin typeface="Calibri" pitchFamily="34" charset="0"/>
                <a:ea typeface="Calibri" pitchFamily="34" charset="-122"/>
                <a:cs typeface="Calibri" pitchFamily="34" charset="-120"/>
              </a:rPr>
              <a:t>05</a:t>
            </a:r>
            <a:endParaRPr lang="en-US" sz="2200" dirty="0"/>
          </a:p>
        </p:txBody>
      </p:sp>
      <p:sp>
        <p:nvSpPr>
          <p:cNvPr id="35" name="Text 28"/>
          <p:cNvSpPr txBox="1"/>
          <p:nvPr/>
        </p:nvSpPr>
        <p:spPr>
          <a:xfrm>
            <a:off x="8429549" y="2606040"/>
            <a:ext cx="1071829" cy="685800"/>
          </a:xfrm>
          <a:prstGeom prst="rect">
            <a:avLst/>
          </a:prstGeom>
          <a:noFill/>
          <a:ln/>
        </p:spPr>
        <p:txBody>
          <a:bodyPr wrap="square" lIns="0" tIns="0" rIns="0" bIns="0" rtlCol="0" anchor="t"/>
          <a:lstStyle/>
          <a:p>
            <a:pPr marL="0" indent="0">
              <a:buNone/>
            </a:pPr>
            <a:r>
              <a:rPr lang="en-US" sz="1500" b="1" dirty="0">
                <a:solidFill>
                  <a:schemeClr val="tx1"/>
                </a:solidFill>
              </a:rPr>
              <a:t>Aggregate &amp; reshape</a:t>
            </a:r>
            <a:endParaRPr lang="en-US" sz="1500" dirty="0"/>
          </a:p>
        </p:txBody>
      </p:sp>
      <p:sp>
        <p:nvSpPr>
          <p:cNvPr id="36" name="Text 29"/>
          <p:cNvSpPr txBox="1"/>
          <p:nvPr/>
        </p:nvSpPr>
        <p:spPr>
          <a:xfrm>
            <a:off x="8383829" y="3291840"/>
            <a:ext cx="1208989" cy="2331720"/>
          </a:xfrm>
          <a:prstGeom prst="rect">
            <a:avLst/>
          </a:prstGeom>
          <a:noFill/>
          <a:ln/>
        </p:spPr>
        <p:txBody>
          <a:bodyPr wrap="square" lIns="0" tIns="0" rIns="0" bIns="0" rtlCol="0" anchor="t"/>
          <a:lstStyle/>
          <a:p>
            <a:pPr marL="254000" indent="-254000">
              <a:spcAft>
                <a:spcPts val="800"/>
              </a:spcAft>
              <a:buClr>
                <a:schemeClr val="accent2"/>
              </a:buClr>
              <a:buSzPct val="85000"/>
              <a:buFont typeface="Arial"/>
              <a:buChar char="□"/>
            </a:pPr>
            <a:r>
              <a:rPr lang="en-US" sz="1300" dirty="0">
                <a:solidFill>
                  <a:schemeClr val="tx2"/>
                </a:solidFill>
              </a:rPr>
              <a:t>Choose the grain</a:t>
            </a:r>
            <a:endParaRPr lang="en-US" sz="1300" dirty="0"/>
          </a:p>
          <a:p>
            <a:pPr marL="254000" indent="-254000">
              <a:spcAft>
                <a:spcPts val="800"/>
              </a:spcAft>
              <a:buClr>
                <a:schemeClr val="accent2"/>
              </a:buClr>
              <a:buSzPct val="85000"/>
              <a:buFont typeface="Arial"/>
              <a:buChar char="□"/>
            </a:pPr>
            <a:r>
              <a:rPr lang="en-US" sz="1300" dirty="0">
                <a:solidFill>
                  <a:schemeClr val="tx2"/>
                </a:solidFill>
              </a:rPr>
              <a:t>groupby, pivot, melt</a:t>
            </a:r>
            <a:endParaRPr lang="en-US" sz="1300" dirty="0"/>
          </a:p>
        </p:txBody>
      </p:sp>
      <p:sp>
        <p:nvSpPr>
          <p:cNvPr id="37" name="flow-arrow"/>
          <p:cNvSpPr/>
          <p:nvPr/>
        </p:nvSpPr>
        <p:spPr>
          <a:xfrm rot="5400000">
            <a:off x="9821418" y="3575304"/>
            <a:ext cx="201168" cy="256032"/>
          </a:xfrm>
          <a:prstGeom prst="triangle">
            <a:avLst/>
          </a:prstGeom>
          <a:solidFill>
            <a:schemeClr val="accent2"/>
          </a:solidFill>
          <a:ln/>
        </p:spPr>
        <p:txBody>
          <a:bodyPr/>
          <a:lstStyle/>
          <a:p>
            <a:endParaRPr lang="en-US"/>
          </a:p>
        </p:txBody>
      </p:sp>
      <p:sp>
        <p:nvSpPr>
          <p:cNvPr id="38" name="card"/>
          <p:cNvSpPr/>
          <p:nvPr/>
        </p:nvSpPr>
        <p:spPr>
          <a:xfrm>
            <a:off x="10114026" y="1645920"/>
            <a:ext cx="1529029" cy="4114800"/>
          </a:xfrm>
          <a:prstGeom prst="roundRect">
            <a:avLst>
              <a:gd name="adj" fmla="val 7176"/>
            </a:avLst>
          </a:prstGeom>
          <a:solidFill>
            <a:schemeClr val="bg1"/>
          </a:solidFill>
          <a:ln/>
        </p:spPr>
        <p:txBody>
          <a:bodyPr/>
          <a:lstStyle/>
          <a:p>
            <a:endParaRPr lang="en-US"/>
          </a:p>
        </p:txBody>
      </p:sp>
      <p:sp>
        <p:nvSpPr>
          <p:cNvPr id="39" name="icon-circle"/>
          <p:cNvSpPr/>
          <p:nvPr/>
        </p:nvSpPr>
        <p:spPr>
          <a:xfrm>
            <a:off x="10342626" y="1901952"/>
            <a:ext cx="548640" cy="548640"/>
          </a:xfrm>
          <a:prstGeom prst="ellipse">
            <a:avLst/>
          </a:prstGeom>
          <a:solidFill>
            <a:schemeClr val="tx2"/>
          </a:solidFill>
          <a:ln/>
        </p:spPr>
        <p:txBody>
          <a:bodyPr/>
          <a:lstStyle/>
          <a:p>
            <a:endParaRPr lang="en-US"/>
          </a:p>
        </p:txBody>
      </p:sp>
      <p:pic>
        <p:nvPicPr>
          <p:cNvPr id="40" name="Image 5" descr="ChartBar icon"/>
          <p:cNvPicPr>
            <a:picLocks noChangeAspect="1"/>
          </p:cNvPicPr>
          <p:nvPr/>
        </p:nvPicPr>
        <p:blipFill>
          <a:blip r:embed="rId8"/>
          <a:stretch>
            <a:fillRect/>
          </a:stretch>
        </p:blipFill>
        <p:spPr>
          <a:xfrm>
            <a:off x="10474300" y="2033626"/>
            <a:ext cx="285293" cy="285293"/>
          </a:xfrm>
          <a:prstGeom prst="rect">
            <a:avLst/>
          </a:prstGeom>
        </p:spPr>
      </p:pic>
      <p:sp>
        <p:nvSpPr>
          <p:cNvPr id="41" name="Text 33"/>
          <p:cNvSpPr txBox="1"/>
          <p:nvPr/>
        </p:nvSpPr>
        <p:spPr>
          <a:xfrm>
            <a:off x="10774375" y="1901952"/>
            <a:ext cx="685800" cy="548640"/>
          </a:xfrm>
          <a:prstGeom prst="rect">
            <a:avLst/>
          </a:prstGeom>
          <a:noFill/>
          <a:ln/>
        </p:spPr>
        <p:txBody>
          <a:bodyPr wrap="square" lIns="0" tIns="0" rIns="0" bIns="0" rtlCol="0" anchor="ctr"/>
          <a:lstStyle/>
          <a:p>
            <a:pPr marL="0" indent="0" algn="r">
              <a:buNone/>
            </a:pPr>
            <a:r>
              <a:rPr lang="en-US" sz="2200" b="1" dirty="0">
                <a:solidFill>
                  <a:schemeClr val="accent5"/>
                </a:solidFill>
                <a:latin typeface="Calibri" pitchFamily="34" charset="0"/>
                <a:ea typeface="Calibri" pitchFamily="34" charset="-122"/>
                <a:cs typeface="Calibri" pitchFamily="34" charset="-120"/>
              </a:rPr>
              <a:t>06</a:t>
            </a:r>
            <a:endParaRPr lang="en-US" sz="2200" dirty="0"/>
          </a:p>
        </p:txBody>
      </p:sp>
      <p:sp>
        <p:nvSpPr>
          <p:cNvPr id="42" name="Text 34"/>
          <p:cNvSpPr txBox="1"/>
          <p:nvPr/>
        </p:nvSpPr>
        <p:spPr>
          <a:xfrm>
            <a:off x="10342626" y="2606040"/>
            <a:ext cx="1071829" cy="685800"/>
          </a:xfrm>
          <a:prstGeom prst="rect">
            <a:avLst/>
          </a:prstGeom>
          <a:noFill/>
          <a:ln/>
        </p:spPr>
        <p:txBody>
          <a:bodyPr wrap="square" lIns="0" tIns="0" rIns="0" bIns="0" rtlCol="0" anchor="t"/>
          <a:lstStyle/>
          <a:p>
            <a:pPr marL="0" indent="0">
              <a:buNone/>
            </a:pPr>
            <a:r>
              <a:rPr lang="en-US" sz="1500" b="1" dirty="0">
                <a:solidFill>
                  <a:schemeClr val="tx1"/>
                </a:solidFill>
              </a:rPr>
              <a:t>Visualize</a:t>
            </a:r>
            <a:endParaRPr lang="en-US" sz="1500" dirty="0"/>
          </a:p>
        </p:txBody>
      </p:sp>
      <p:sp>
        <p:nvSpPr>
          <p:cNvPr id="43" name="Text 35"/>
          <p:cNvSpPr txBox="1"/>
          <p:nvPr/>
        </p:nvSpPr>
        <p:spPr>
          <a:xfrm>
            <a:off x="10296906" y="3291840"/>
            <a:ext cx="1208989" cy="2331720"/>
          </a:xfrm>
          <a:prstGeom prst="rect">
            <a:avLst/>
          </a:prstGeom>
          <a:noFill/>
          <a:ln/>
        </p:spPr>
        <p:txBody>
          <a:bodyPr wrap="square" lIns="0" tIns="0" rIns="0" bIns="0" rtlCol="0" anchor="t"/>
          <a:lstStyle/>
          <a:p>
            <a:pPr marL="254000" indent="-254000">
              <a:spcAft>
                <a:spcPts val="800"/>
              </a:spcAft>
              <a:buClr>
                <a:schemeClr val="accent2"/>
              </a:buClr>
              <a:buSzPct val="85000"/>
              <a:buFont typeface="Arial"/>
              <a:buChar char="□"/>
            </a:pPr>
            <a:r>
              <a:rPr lang="en-US" sz="1300" dirty="0">
                <a:solidFill>
                  <a:schemeClr val="tx2"/>
                </a:solidFill>
              </a:rPr>
              <a:t>Encode</a:t>
            </a:r>
            <a:endParaRPr lang="en-US" sz="1300" dirty="0"/>
          </a:p>
          <a:p>
            <a:pPr marL="254000" indent="-254000">
              <a:spcAft>
                <a:spcPts val="800"/>
              </a:spcAft>
              <a:buClr>
                <a:schemeClr val="accent2"/>
              </a:buClr>
              <a:buSzPct val="85000"/>
              <a:buFont typeface="Arial"/>
              <a:buChar char="□"/>
            </a:pPr>
            <a:r>
              <a:rPr lang="en-US" sz="1300" dirty="0">
                <a:solidFill>
                  <a:schemeClr val="tx2"/>
                </a:solidFill>
              </a:rPr>
              <a:t>Annotate</a:t>
            </a:r>
            <a:endParaRPr lang="en-US" sz="1300" dirty="0"/>
          </a:p>
          <a:p>
            <a:pPr marL="254000" indent="-254000">
              <a:spcAft>
                <a:spcPts val="800"/>
              </a:spcAft>
              <a:buClr>
                <a:schemeClr val="accent2"/>
              </a:buClr>
              <a:buSzPct val="85000"/>
              <a:buFont typeface="Arial"/>
              <a:buChar char="□"/>
            </a:pPr>
            <a:r>
              <a:rPr lang="en-US" sz="1300" dirty="0">
                <a:solidFill>
                  <a:schemeClr val="tx2"/>
                </a:solidFill>
              </a:rPr>
              <a:t>Check against the raw data</a:t>
            </a:r>
            <a:endParaRPr lang="en-US" sz="1300" dirty="0"/>
          </a:p>
        </p:txBody>
      </p:sp>
      <p:sp>
        <p:nvSpPr>
          <p:cNvPr id="44" name="Text 36"/>
          <p:cNvSpPr txBox="1"/>
          <p:nvPr/>
        </p:nvSpPr>
        <p:spPr>
          <a:xfrm>
            <a:off x="548640" y="5897880"/>
            <a:ext cx="11094415" cy="365760"/>
          </a:xfrm>
          <a:prstGeom prst="rect">
            <a:avLst/>
          </a:prstGeom>
          <a:noFill/>
          <a:ln/>
        </p:spPr>
        <p:txBody>
          <a:bodyPr wrap="square" lIns="0" tIns="0" rIns="0" bIns="0" rtlCol="0" anchor="b"/>
          <a:lstStyle/>
          <a:p>
            <a:pPr marL="0" indent="0">
              <a:buNone/>
            </a:pPr>
            <a:r>
              <a:rPr lang="en-US" sz="1400" i="1" dirty="0">
                <a:solidFill>
                  <a:schemeClr val="accent5"/>
                </a:solidFill>
              </a:rPr>
              <a:t>Rule of thumb: about 70% of the time in a visualization project is spent before the first chart.</a:t>
            </a:r>
            <a:endParaRPr lang="en-US" sz="1400" dirty="0"/>
          </a:p>
        </p:txBody>
      </p:sp>
      <p:sp>
        <p:nvSpPr>
          <p:cNvPr id="45" name="Slide Number Placeholder 0"/>
          <p:cNvSpPr>
            <a:spLocks noGrp="1"/>
          </p:cNvSpPr>
          <p:nvPr>
            <p:ph type="sldNum" sz="quarter" idx="4294967295"/>
          </p:nvPr>
        </p:nvSpPr>
        <p:spPr>
          <a:xfrm>
            <a:off x="0" y="1161288"/>
            <a:ext cx="502920" cy="18288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FFFFFF"/>
                </a:solidFill>
              </a:defRPr>
            </a:lvl1pPr>
          </a:lstStyle>
          <a:p>
            <a:pPr algn="ctr"/>
            <a:fld id="{F7021451-1387-4CA6-816F-3879F97B5CBC}" type="slidenum">
              <a:rPr lang="en-US" b="1"/>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3"/>
          <p:cNvSpPr>
            <a:spLocks noGrp="1"/>
          </p:cNvSpPr>
          <p:nvPr>
            <p:ph type="title" idx="103" hasCustomPrompt="1"/>
          </p:nvPr>
        </p:nvSpPr>
        <p:spPr>
          <a:xfrm>
            <a:off x="548640" y="182880"/>
            <a:ext cx="11094415" cy="914400"/>
          </a:xfrm>
          <a:prstGeom prst="rect">
            <a:avLst/>
          </a:prstGeom>
          <a:noFill/>
          <a:ln/>
        </p:spPr>
        <p:txBody>
          <a:bodyPr wrap="square" lIns="0" tIns="0" rIns="0" bIns="0" rtlCol="0" anchor="b"/>
          <a:lstStyle/>
          <a:p>
            <a:pPr marL="0" indent="0" algn="l">
              <a:buNone/>
            </a:pPr>
            <a:r>
              <a:rPr lang="en-US" sz="3600" dirty="0">
                <a:solidFill>
                  <a:schemeClr val="tx2"/>
                </a:solidFill>
                <a:latin typeface="Calibri" pitchFamily="34" charset="0"/>
                <a:ea typeface="Calibri" pitchFamily="34" charset="-122"/>
                <a:cs typeface="Calibri" pitchFamily="34" charset="-120"/>
              </a:rPr>
              <a:t>Data problems and how they distort charts</a:t>
            </a:r>
            <a:endParaRPr lang="en-US" sz="3600" dirty="0"/>
          </a:p>
        </p:txBody>
      </p:sp>
      <p:graphicFrame>
        <p:nvGraphicFramePr>
          <p:cNvPr id="25" name="Table 0"/>
          <p:cNvGraphicFramePr>
            <a:graphicFrameLocks noGrp="1"/>
          </p:cNvGraphicFramePr>
          <p:nvPr>
            <p:extLst>
              <p:ext uri="{D42A27DB-BD31-4B8C-83A1-F6EECF244321}">
                <p14:modId xmlns:p14="http://schemas.microsoft.com/office/powerpoint/2010/main" val="729955771"/>
              </p:ext>
            </p:extLst>
          </p:nvPr>
        </p:nvGraphicFramePr>
        <p:xfrm>
          <a:off x="548640" y="1463040"/>
          <a:ext cx="11091672" cy="4800600"/>
        </p:xfrm>
        <a:graphic>
          <a:graphicData uri="http://schemas.openxmlformats.org/drawingml/2006/table">
            <a:tbl>
              <a:tblPr>
                <a:tableStyleId>{0E3FDE45-AF77-4B5C-9715-49D594BDF05E}</a:tableStyleId>
              </a:tblPr>
              <a:tblGrid>
                <a:gridCol w="2377440">
                  <a:extLst>
                    <a:ext uri="{9D8B030D-6E8A-4147-A177-3AD203B41FA5}">
                      <a16:colId xmlns:a16="http://schemas.microsoft.com/office/drawing/2014/main" val="20000"/>
                    </a:ext>
                  </a:extLst>
                </a:gridCol>
                <a:gridCol w="4480560">
                  <a:extLst>
                    <a:ext uri="{9D8B030D-6E8A-4147-A177-3AD203B41FA5}">
                      <a16:colId xmlns:a16="http://schemas.microsoft.com/office/drawing/2014/main" val="20001"/>
                    </a:ext>
                  </a:extLst>
                </a:gridCol>
                <a:gridCol w="4233672">
                  <a:extLst>
                    <a:ext uri="{9D8B030D-6E8A-4147-A177-3AD203B41FA5}">
                      <a16:colId xmlns:a16="http://schemas.microsoft.com/office/drawing/2014/main" val="20002"/>
                    </a:ext>
                  </a:extLst>
                </a:gridCol>
              </a:tblGrid>
              <a:tr h="533400">
                <a:tc>
                  <a:txBody>
                    <a:bodyPr/>
                    <a:lstStyle/>
                    <a:p>
                      <a:pPr marL="0" indent="0">
                        <a:buNone/>
                      </a:pPr>
                      <a:r>
                        <a:rPr lang="en-US" sz="1500" b="1" dirty="0">
                          <a:solidFill>
                            <a:schemeClr val="tx1"/>
                          </a:solidFill>
                        </a:rPr>
                        <a:t>Problem</a:t>
                      </a:r>
                      <a:endParaRPr lang="en-US" sz="1500" dirty="0">
                        <a:solidFill>
                          <a:schemeClr val="tx1"/>
                        </a:solidFill>
                      </a:endParaRPr>
                    </a:p>
                  </a:txBody>
                  <a:tcPr marL="101600" marR="101600" marT="50800" marB="50800" anchor="ctr"/>
                </a:tc>
                <a:tc>
                  <a:txBody>
                    <a:bodyPr/>
                    <a:lstStyle/>
                    <a:p>
                      <a:pPr marL="0" indent="0">
                        <a:buNone/>
                      </a:pPr>
                      <a:r>
                        <a:rPr lang="en-US" sz="1500" b="1" dirty="0">
                          <a:solidFill>
                            <a:schemeClr val="tx1"/>
                          </a:solidFill>
                        </a:rPr>
                        <a:t>What goes wrong in the chart</a:t>
                      </a:r>
                      <a:endParaRPr lang="en-US" sz="1500" dirty="0">
                        <a:solidFill>
                          <a:schemeClr val="tx1"/>
                        </a:solidFill>
                      </a:endParaRPr>
                    </a:p>
                  </a:txBody>
                  <a:tcPr marL="101600" marR="101600" marT="50800" marB="50800" anchor="ctr"/>
                </a:tc>
                <a:tc>
                  <a:txBody>
                    <a:bodyPr/>
                    <a:lstStyle/>
                    <a:p>
                      <a:pPr marL="0" indent="0">
                        <a:buNone/>
                      </a:pPr>
                      <a:r>
                        <a:rPr lang="en-US" sz="1500" b="1" dirty="0">
                          <a:solidFill>
                            <a:schemeClr val="tx1"/>
                          </a:solidFill>
                        </a:rPr>
                        <a:t>Typical fix (pandas)</a:t>
                      </a:r>
                      <a:endParaRPr lang="en-US" sz="1500" dirty="0">
                        <a:solidFill>
                          <a:schemeClr val="tx1"/>
                        </a:solidFill>
                      </a:endParaRPr>
                    </a:p>
                  </a:txBody>
                  <a:tcPr marL="101600" marR="101600" marT="50800" marB="50800" anchor="ctr"/>
                </a:tc>
                <a:extLst>
                  <a:ext uri="{0D108BD9-81ED-4DB2-BD59-A6C34878D82A}">
                    <a16:rowId xmlns:a16="http://schemas.microsoft.com/office/drawing/2014/main" val="10000"/>
                  </a:ext>
                </a:extLst>
              </a:tr>
              <a:tr h="533400">
                <a:tc>
                  <a:txBody>
                    <a:bodyPr/>
                    <a:lstStyle/>
                    <a:p>
                      <a:pPr marL="0" indent="0">
                        <a:buNone/>
                      </a:pPr>
                      <a:r>
                        <a:rPr lang="en-US" sz="1500" b="1" dirty="0">
                          <a:solidFill>
                            <a:schemeClr val="tx1"/>
                          </a:solidFill>
                        </a:rPr>
                        <a:t>Dates stored as text</a:t>
                      </a:r>
                      <a:endParaRPr lang="en-US" sz="1500" dirty="0"/>
                    </a:p>
                  </a:txBody>
                  <a:tcPr marL="101600" marR="101600" marT="50800" marB="50800" anchor="ctr"/>
                </a:tc>
                <a:tc>
                  <a:txBody>
                    <a:bodyPr/>
                    <a:lstStyle/>
                    <a:p>
                      <a:pPr marL="0" indent="0">
                        <a:buNone/>
                      </a:pPr>
                      <a:r>
                        <a:rPr lang="en-US" sz="1500" dirty="0">
                          <a:solidFill>
                            <a:schemeClr val="tx1"/>
                          </a:solidFill>
                        </a:rPr>
                        <a:t>Axis sorted alphabetically (01/02, 01/03…)</a:t>
                      </a:r>
                      <a:endParaRPr lang="en-US" sz="1500" dirty="0"/>
                    </a:p>
                  </a:txBody>
                  <a:tcPr marL="101600" marR="101600" marT="50800" marB="50800" anchor="ctr"/>
                </a:tc>
                <a:tc>
                  <a:txBody>
                    <a:bodyPr/>
                    <a:lstStyle/>
                    <a:p>
                      <a:pPr marL="0" indent="0">
                        <a:buNone/>
                      </a:pPr>
                      <a:r>
                        <a:rPr lang="en-US" sz="1500" dirty="0">
                          <a:solidFill>
                            <a:schemeClr val="tx1"/>
                          </a:solidFill>
                        </a:rPr>
                        <a:t>pd.to_datetime(col, format="%d/%m/%Y")</a:t>
                      </a:r>
                      <a:endParaRPr lang="en-US" sz="1500" dirty="0"/>
                    </a:p>
                  </a:txBody>
                  <a:tcPr marL="101600" marR="101600" marT="50800" marB="50800" anchor="ctr"/>
                </a:tc>
                <a:extLst>
                  <a:ext uri="{0D108BD9-81ED-4DB2-BD59-A6C34878D82A}">
                    <a16:rowId xmlns:a16="http://schemas.microsoft.com/office/drawing/2014/main" val="10001"/>
                  </a:ext>
                </a:extLst>
              </a:tr>
              <a:tr h="533400">
                <a:tc>
                  <a:txBody>
                    <a:bodyPr/>
                    <a:lstStyle/>
                    <a:p>
                      <a:pPr marL="0" indent="0">
                        <a:buNone/>
                      </a:pPr>
                      <a:r>
                        <a:rPr lang="en-US" sz="1500" b="1" dirty="0">
                          <a:solidFill>
                            <a:schemeClr val="tx1"/>
                          </a:solidFill>
                        </a:rPr>
                        <a:t>Inconsistent labels</a:t>
                      </a:r>
                      <a:endParaRPr lang="en-US" sz="1500" dirty="0"/>
                    </a:p>
                  </a:txBody>
                  <a:tcPr marL="101600" marR="101600" marT="50800" marB="50800" anchor="ctr"/>
                </a:tc>
                <a:tc>
                  <a:txBody>
                    <a:bodyPr/>
                    <a:lstStyle/>
                    <a:p>
                      <a:pPr marL="0" indent="0">
                        <a:buNone/>
                      </a:pPr>
                      <a:r>
                        <a:rPr lang="en-US" sz="1500" dirty="0">
                          <a:solidFill>
                            <a:schemeClr val="tx1"/>
                          </a:solidFill>
                        </a:rPr>
                        <a:t>"Beirut", "beirut ", "BEIRUT" become 3 bars</a:t>
                      </a:r>
                      <a:endParaRPr lang="en-US" sz="1500" dirty="0"/>
                    </a:p>
                  </a:txBody>
                  <a:tcPr marL="101600" marR="101600" marT="50800" marB="50800" anchor="ctr"/>
                </a:tc>
                <a:tc>
                  <a:txBody>
                    <a:bodyPr/>
                    <a:lstStyle/>
                    <a:p>
                      <a:pPr marL="0" indent="0">
                        <a:buNone/>
                      </a:pPr>
                      <a:r>
                        <a:rPr lang="en-US" sz="1500" dirty="0">
                          <a:solidFill>
                            <a:schemeClr val="tx1"/>
                          </a:solidFill>
                        </a:rPr>
                        <a:t>str.strip().str.title()</a:t>
                      </a:r>
                      <a:endParaRPr lang="en-US" sz="1500" dirty="0"/>
                    </a:p>
                  </a:txBody>
                  <a:tcPr marL="101600" marR="101600" marT="50800" marB="50800" anchor="ctr"/>
                </a:tc>
                <a:extLst>
                  <a:ext uri="{0D108BD9-81ED-4DB2-BD59-A6C34878D82A}">
                    <a16:rowId xmlns:a16="http://schemas.microsoft.com/office/drawing/2014/main" val="10002"/>
                  </a:ext>
                </a:extLst>
              </a:tr>
              <a:tr h="533400">
                <a:tc>
                  <a:txBody>
                    <a:bodyPr/>
                    <a:lstStyle/>
                    <a:p>
                      <a:pPr marL="0" indent="0">
                        <a:buNone/>
                      </a:pPr>
                      <a:r>
                        <a:rPr lang="en-US" sz="1500" b="1" dirty="0">
                          <a:solidFill>
                            <a:schemeClr val="tx1"/>
                          </a:solidFill>
                        </a:rPr>
                        <a:t>Duplicated rows</a:t>
                      </a:r>
                      <a:endParaRPr lang="en-US" sz="1500" dirty="0"/>
                    </a:p>
                  </a:txBody>
                  <a:tcPr marL="101600" marR="101600" marT="50800" marB="50800" anchor="ctr"/>
                </a:tc>
                <a:tc>
                  <a:txBody>
                    <a:bodyPr/>
                    <a:lstStyle/>
                    <a:p>
                      <a:pPr marL="0" indent="0">
                        <a:buNone/>
                      </a:pPr>
                      <a:r>
                        <a:rPr lang="en-US" sz="1500" dirty="0">
                          <a:solidFill>
                            <a:schemeClr val="tx1"/>
                          </a:solidFill>
                        </a:rPr>
                        <a:t>Inflated counts and sums</a:t>
                      </a:r>
                      <a:endParaRPr lang="en-US" sz="1500" dirty="0"/>
                    </a:p>
                  </a:txBody>
                  <a:tcPr marL="101600" marR="101600" marT="50800" marB="50800" anchor="ctr"/>
                </a:tc>
                <a:tc>
                  <a:txBody>
                    <a:bodyPr/>
                    <a:lstStyle/>
                    <a:p>
                      <a:pPr marL="0" indent="0">
                        <a:buNone/>
                      </a:pPr>
                      <a:r>
                        <a:rPr lang="en-US" sz="1500" dirty="0">
                          <a:solidFill>
                            <a:schemeClr val="tx1"/>
                          </a:solidFill>
                        </a:rPr>
                        <a:t>drop_duplicates()</a:t>
                      </a:r>
                      <a:endParaRPr lang="en-US" sz="1500" dirty="0"/>
                    </a:p>
                  </a:txBody>
                  <a:tcPr marL="101600" marR="101600" marT="50800" marB="50800" anchor="ctr"/>
                </a:tc>
                <a:extLst>
                  <a:ext uri="{0D108BD9-81ED-4DB2-BD59-A6C34878D82A}">
                    <a16:rowId xmlns:a16="http://schemas.microsoft.com/office/drawing/2014/main" val="10003"/>
                  </a:ext>
                </a:extLst>
              </a:tr>
              <a:tr h="533400">
                <a:tc>
                  <a:txBody>
                    <a:bodyPr/>
                    <a:lstStyle/>
                    <a:p>
                      <a:pPr marL="0" indent="0">
                        <a:buNone/>
                      </a:pPr>
                      <a:r>
                        <a:rPr lang="en-US" sz="1500" b="1" dirty="0">
                          <a:solidFill>
                            <a:schemeClr val="tx1"/>
                          </a:solidFill>
                        </a:rPr>
                        <a:t>Missing values</a:t>
                      </a:r>
                      <a:endParaRPr lang="en-US" sz="1500" dirty="0"/>
                    </a:p>
                  </a:txBody>
                  <a:tcPr marL="101600" marR="101600" marT="50800" marB="50800" anchor="ctr"/>
                </a:tc>
                <a:tc>
                  <a:txBody>
                    <a:bodyPr/>
                    <a:lstStyle/>
                    <a:p>
                      <a:pPr marL="0" indent="0">
                        <a:buNone/>
                      </a:pPr>
                      <a:r>
                        <a:rPr lang="en-US" sz="1500" dirty="0">
                          <a:solidFill>
                            <a:schemeClr val="tx1"/>
                          </a:solidFill>
                        </a:rPr>
                        <a:t>Gaps in lines, biased means</a:t>
                      </a:r>
                      <a:endParaRPr lang="en-US" sz="1500" dirty="0"/>
                    </a:p>
                  </a:txBody>
                  <a:tcPr marL="101600" marR="101600" marT="50800" marB="50800" anchor="ctr"/>
                </a:tc>
                <a:tc>
                  <a:txBody>
                    <a:bodyPr/>
                    <a:lstStyle/>
                    <a:p>
                      <a:pPr marL="0" indent="0">
                        <a:buNone/>
                      </a:pPr>
                      <a:r>
                        <a:rPr lang="en-US" sz="1500" dirty="0">
                          <a:solidFill>
                            <a:schemeClr val="tx1"/>
                          </a:solidFill>
                        </a:rPr>
                        <a:t>dropna / fillna(median) / flag column</a:t>
                      </a:r>
                      <a:endParaRPr lang="en-US" sz="1500" dirty="0"/>
                    </a:p>
                  </a:txBody>
                  <a:tcPr marL="101600" marR="101600" marT="50800" marB="50800" anchor="ctr"/>
                </a:tc>
                <a:extLst>
                  <a:ext uri="{0D108BD9-81ED-4DB2-BD59-A6C34878D82A}">
                    <a16:rowId xmlns:a16="http://schemas.microsoft.com/office/drawing/2014/main" val="10004"/>
                  </a:ext>
                </a:extLst>
              </a:tr>
              <a:tr h="533400">
                <a:tc>
                  <a:txBody>
                    <a:bodyPr/>
                    <a:lstStyle/>
                    <a:p>
                      <a:pPr marL="0" indent="0">
                        <a:buNone/>
                      </a:pPr>
                      <a:r>
                        <a:rPr lang="en-US" sz="1500" b="1" dirty="0">
                          <a:solidFill>
                            <a:schemeClr val="tx1"/>
                          </a:solidFill>
                        </a:rPr>
                        <a:t>Sentinel values (999, -1)</a:t>
                      </a:r>
                      <a:endParaRPr lang="en-US" sz="1500" dirty="0"/>
                    </a:p>
                  </a:txBody>
                  <a:tcPr marL="101600" marR="101600" marT="50800" marB="50800" anchor="ctr"/>
                </a:tc>
                <a:tc>
                  <a:txBody>
                    <a:bodyPr/>
                    <a:lstStyle/>
                    <a:p>
                      <a:pPr marL="0" indent="0">
                        <a:buNone/>
                      </a:pPr>
                      <a:r>
                        <a:rPr lang="en-US" sz="1500" dirty="0">
                          <a:solidFill>
                            <a:schemeClr val="tx1"/>
                          </a:solidFill>
                        </a:rPr>
                        <a:t>Extreme points squash the axis</a:t>
                      </a:r>
                      <a:endParaRPr lang="en-US" sz="1500" dirty="0"/>
                    </a:p>
                  </a:txBody>
                  <a:tcPr marL="101600" marR="101600" marT="50800" marB="50800" anchor="ctr"/>
                </a:tc>
                <a:tc>
                  <a:txBody>
                    <a:bodyPr/>
                    <a:lstStyle/>
                    <a:p>
                      <a:pPr marL="0" indent="0">
                        <a:buNone/>
                      </a:pPr>
                      <a:r>
                        <a:rPr lang="en-US" sz="1500" dirty="0">
                          <a:solidFill>
                            <a:schemeClr val="tx1"/>
                          </a:solidFill>
                        </a:rPr>
                        <a:t>replace(999, np.nan)</a:t>
                      </a:r>
                      <a:endParaRPr lang="en-US" sz="1500" dirty="0"/>
                    </a:p>
                  </a:txBody>
                  <a:tcPr marL="101600" marR="101600" marT="50800" marB="50800" anchor="ctr"/>
                </a:tc>
                <a:extLst>
                  <a:ext uri="{0D108BD9-81ED-4DB2-BD59-A6C34878D82A}">
                    <a16:rowId xmlns:a16="http://schemas.microsoft.com/office/drawing/2014/main" val="10005"/>
                  </a:ext>
                </a:extLst>
              </a:tr>
              <a:tr h="533400">
                <a:tc>
                  <a:txBody>
                    <a:bodyPr/>
                    <a:lstStyle/>
                    <a:p>
                      <a:pPr marL="0" indent="0">
                        <a:buNone/>
                      </a:pPr>
                      <a:r>
                        <a:rPr lang="en-US" sz="1500" b="1" dirty="0">
                          <a:solidFill>
                            <a:schemeClr val="tx1"/>
                          </a:solidFill>
                        </a:rPr>
                        <a:t>Data-entry outliers</a:t>
                      </a:r>
                      <a:endParaRPr lang="en-US" sz="1500" dirty="0"/>
                    </a:p>
                  </a:txBody>
                  <a:tcPr marL="101600" marR="101600" marT="50800" marB="50800" anchor="ctr"/>
                </a:tc>
                <a:tc>
                  <a:txBody>
                    <a:bodyPr/>
                    <a:lstStyle/>
                    <a:p>
                      <a:pPr marL="0" indent="0">
                        <a:buNone/>
                      </a:pPr>
                      <a:r>
                        <a:rPr lang="en-US" sz="1500" dirty="0">
                          <a:solidFill>
                            <a:schemeClr val="tx1"/>
                          </a:solidFill>
                        </a:rPr>
                        <a:t>One bar dwarfs the others</a:t>
                      </a:r>
                      <a:endParaRPr lang="en-US" sz="1500" dirty="0"/>
                    </a:p>
                  </a:txBody>
                  <a:tcPr marL="101600" marR="101600" marT="50800" marB="50800" anchor="ctr"/>
                </a:tc>
                <a:tc>
                  <a:txBody>
                    <a:bodyPr/>
                    <a:lstStyle/>
                    <a:p>
                      <a:pPr marL="0" indent="0">
                        <a:buNone/>
                      </a:pPr>
                      <a:r>
                        <a:rPr lang="en-US" sz="1500" dirty="0">
                          <a:solidFill>
                            <a:schemeClr val="tx1"/>
                          </a:solidFill>
                        </a:rPr>
                        <a:t>IQR rule, domain check, fix or drop</a:t>
                      </a:r>
                      <a:endParaRPr lang="en-US" sz="1500" dirty="0"/>
                    </a:p>
                  </a:txBody>
                  <a:tcPr marL="101600" marR="101600" marT="50800" marB="50800" anchor="ctr"/>
                </a:tc>
                <a:extLst>
                  <a:ext uri="{0D108BD9-81ED-4DB2-BD59-A6C34878D82A}">
                    <a16:rowId xmlns:a16="http://schemas.microsoft.com/office/drawing/2014/main" val="10006"/>
                  </a:ext>
                </a:extLst>
              </a:tr>
              <a:tr h="533400">
                <a:tc>
                  <a:txBody>
                    <a:bodyPr/>
                    <a:lstStyle/>
                    <a:p>
                      <a:pPr marL="0" indent="0">
                        <a:buNone/>
                      </a:pPr>
                      <a:r>
                        <a:rPr lang="en-US" sz="1500" b="1" dirty="0">
                          <a:solidFill>
                            <a:schemeClr val="tx1"/>
                          </a:solidFill>
                        </a:rPr>
                        <a:t>Wrong grain</a:t>
                      </a:r>
                      <a:endParaRPr lang="en-US" sz="1500" dirty="0"/>
                    </a:p>
                  </a:txBody>
                  <a:tcPr marL="101600" marR="101600" marT="50800" marB="50800" anchor="ctr"/>
                </a:tc>
                <a:tc>
                  <a:txBody>
                    <a:bodyPr/>
                    <a:lstStyle/>
                    <a:p>
                      <a:pPr marL="0" indent="0">
                        <a:buNone/>
                      </a:pPr>
                      <a:r>
                        <a:rPr lang="en-US" sz="1500" dirty="0">
                          <a:solidFill>
                            <a:schemeClr val="tx1"/>
                          </a:solidFill>
                        </a:rPr>
                        <a:t>Noisy daily chart, or over-aggregated</a:t>
                      </a:r>
                      <a:endParaRPr lang="en-US" sz="1500" dirty="0"/>
                    </a:p>
                  </a:txBody>
                  <a:tcPr marL="101600" marR="101600" marT="50800" marB="50800" anchor="ctr"/>
                </a:tc>
                <a:tc>
                  <a:txBody>
                    <a:bodyPr/>
                    <a:lstStyle/>
                    <a:p>
                      <a:pPr marL="0" indent="0">
                        <a:buNone/>
                      </a:pPr>
                      <a:r>
                        <a:rPr lang="en-US" sz="1500" dirty="0">
                          <a:solidFill>
                            <a:schemeClr val="tx1"/>
                          </a:solidFill>
                        </a:rPr>
                        <a:t>resample("W"), groupby</a:t>
                      </a:r>
                      <a:endParaRPr lang="en-US" sz="1500" dirty="0"/>
                    </a:p>
                  </a:txBody>
                  <a:tcPr marL="101600" marR="101600" marT="50800" marB="50800" anchor="ctr"/>
                </a:tc>
                <a:extLst>
                  <a:ext uri="{0D108BD9-81ED-4DB2-BD59-A6C34878D82A}">
                    <a16:rowId xmlns:a16="http://schemas.microsoft.com/office/drawing/2014/main" val="10007"/>
                  </a:ext>
                </a:extLst>
              </a:tr>
              <a:tr h="533400">
                <a:tc>
                  <a:txBody>
                    <a:bodyPr/>
                    <a:lstStyle/>
                    <a:p>
                      <a:pPr marL="0" indent="0">
                        <a:buNone/>
                      </a:pPr>
                      <a:r>
                        <a:rPr lang="en-US" sz="1500" b="1" dirty="0">
                          <a:solidFill>
                            <a:schemeClr val="tx1"/>
                          </a:solidFill>
                        </a:rPr>
                        <a:t>Different scales</a:t>
                      </a:r>
                      <a:endParaRPr lang="en-US" sz="1500" dirty="0"/>
                    </a:p>
                  </a:txBody>
                  <a:tcPr marL="101600" marR="101600" marT="50800" marB="50800" anchor="ctr"/>
                </a:tc>
                <a:tc>
                  <a:txBody>
                    <a:bodyPr/>
                    <a:lstStyle/>
                    <a:p>
                      <a:pPr marL="0" indent="0">
                        <a:buNone/>
                      </a:pPr>
                      <a:r>
                        <a:rPr lang="en-US" sz="1500" dirty="0">
                          <a:solidFill>
                            <a:schemeClr val="tx1"/>
                          </a:solidFill>
                        </a:rPr>
                        <a:t>Small series look flat</a:t>
                      </a:r>
                      <a:endParaRPr lang="en-US" sz="1500" dirty="0"/>
                    </a:p>
                  </a:txBody>
                  <a:tcPr marL="101600" marR="101600" marT="50800" marB="50800" anchor="ctr"/>
                </a:tc>
                <a:tc>
                  <a:txBody>
                    <a:bodyPr/>
                    <a:lstStyle/>
                    <a:p>
                      <a:pPr marL="0" indent="0">
                        <a:buNone/>
                      </a:pPr>
                      <a:r>
                        <a:rPr lang="en-US" sz="1500" dirty="0">
                          <a:solidFill>
                            <a:schemeClr val="tx1"/>
                          </a:solidFill>
                        </a:rPr>
                        <a:t>Index to 100, log scale, small multiples</a:t>
                      </a:r>
                      <a:endParaRPr lang="en-US" sz="1500" dirty="0"/>
                    </a:p>
                  </a:txBody>
                  <a:tcPr marL="101600" marR="101600" marT="50800" marB="50800" anchor="ctr"/>
                </a:tc>
                <a:extLst>
                  <a:ext uri="{0D108BD9-81ED-4DB2-BD59-A6C34878D82A}">
                    <a16:rowId xmlns:a16="http://schemas.microsoft.com/office/drawing/2014/main" val="10008"/>
                  </a:ext>
                </a:extLst>
              </a:tr>
            </a:tbl>
          </a:graphicData>
        </a:graphic>
      </p:graphicFrame>
      <p:sp>
        <p:nvSpPr>
          <p:cNvPr id="3" name="Slide Number Placeholder 0"/>
          <p:cNvSpPr>
            <a:spLocks noGrp="1"/>
          </p:cNvSpPr>
          <p:nvPr>
            <p:ph type="sldNum" sz="quarter" idx="4294967295"/>
          </p:nvPr>
        </p:nvSpPr>
        <p:spPr>
          <a:xfrm>
            <a:off x="0" y="1161288"/>
            <a:ext cx="502920" cy="18288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FFFFFF"/>
                </a:solidFill>
              </a:defRPr>
            </a:lvl1pPr>
          </a:lstStyle>
          <a:p>
            <a:pPr algn="ctr"/>
            <a:fld id="{F7021451-1387-4CA6-816F-3879F97B5CBC}" type="slidenum">
              <a:rPr lang="en-US" b="1"/>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3"/>
          <p:cNvSpPr>
            <a:spLocks noGrp="1"/>
          </p:cNvSpPr>
          <p:nvPr>
            <p:ph type="title" idx="103" hasCustomPrompt="1"/>
          </p:nvPr>
        </p:nvSpPr>
        <p:spPr>
          <a:xfrm>
            <a:off x="548640" y="182880"/>
            <a:ext cx="11094415" cy="914400"/>
          </a:xfrm>
          <a:prstGeom prst="rect">
            <a:avLst/>
          </a:prstGeom>
          <a:noFill/>
          <a:ln/>
        </p:spPr>
        <p:txBody>
          <a:bodyPr wrap="square" lIns="0" tIns="0" rIns="0" bIns="0" rtlCol="0" anchor="b"/>
          <a:lstStyle/>
          <a:p>
            <a:pPr marL="0" indent="0" algn="l">
              <a:buNone/>
            </a:pPr>
            <a:r>
              <a:rPr lang="en-US" sz="3600" dirty="0">
                <a:solidFill>
                  <a:schemeClr val="tx2"/>
                </a:solidFill>
                <a:latin typeface="Calibri" pitchFamily="34" charset="0"/>
                <a:ea typeface="Calibri" pitchFamily="34" charset="-122"/>
                <a:cs typeface="Calibri" pitchFamily="34" charset="-120"/>
              </a:rPr>
              <a:t>Cleaning changes the story</a:t>
            </a:r>
            <a:endParaRPr lang="en-US" sz="3600" dirty="0"/>
          </a:p>
        </p:txBody>
      </p:sp>
      <p:pic>
        <p:nvPicPr>
          <p:cNvPr id="3" name="Image 0" descr="Average unit price per product, before and after cleaning (Notebook 01)"/>
          <p:cNvPicPr>
            <a:picLocks noChangeAspect="1"/>
          </p:cNvPicPr>
          <p:nvPr/>
        </p:nvPicPr>
        <p:blipFill>
          <a:blip r:embed="rId3"/>
          <a:stretch>
            <a:fillRect/>
          </a:stretch>
        </p:blipFill>
        <p:spPr>
          <a:xfrm>
            <a:off x="548640" y="1463040"/>
            <a:ext cx="7498080" cy="2999232"/>
          </a:xfrm>
          <a:prstGeom prst="rect">
            <a:avLst/>
          </a:prstGeom>
        </p:spPr>
      </p:pic>
      <p:sp>
        <p:nvSpPr>
          <p:cNvPr id="4" name="Text 1"/>
          <p:cNvSpPr txBox="1"/>
          <p:nvPr/>
        </p:nvSpPr>
        <p:spPr>
          <a:xfrm>
            <a:off x="548640" y="4535424"/>
            <a:ext cx="7498080" cy="365760"/>
          </a:xfrm>
          <a:prstGeom prst="rect">
            <a:avLst/>
          </a:prstGeom>
          <a:noFill/>
          <a:ln/>
        </p:spPr>
        <p:txBody>
          <a:bodyPr wrap="square" lIns="0" tIns="0" rIns="0" bIns="0" rtlCol="0" anchor="ctr"/>
          <a:lstStyle/>
          <a:p>
            <a:pPr marL="0" indent="0" algn="l">
              <a:buNone/>
            </a:pPr>
            <a:r>
              <a:rPr lang="en-US" sz="1200" i="1" dirty="0">
                <a:solidFill>
                  <a:schemeClr val="accent5"/>
                </a:solidFill>
              </a:rPr>
              <a:t>Average unit price per product, before and after cleaning (Notebook 01)</a:t>
            </a:r>
            <a:endParaRPr lang="en-US" sz="1200" dirty="0"/>
          </a:p>
        </p:txBody>
      </p:sp>
      <p:sp>
        <p:nvSpPr>
          <p:cNvPr id="5" name="card"/>
          <p:cNvSpPr/>
          <p:nvPr/>
        </p:nvSpPr>
        <p:spPr>
          <a:xfrm>
            <a:off x="8458200" y="1463040"/>
            <a:ext cx="3184855" cy="4800600"/>
          </a:xfrm>
          <a:prstGeom prst="roundRect">
            <a:avLst>
              <a:gd name="adj" fmla="val 3445"/>
            </a:avLst>
          </a:prstGeom>
          <a:solidFill>
            <a:schemeClr val="bg2"/>
          </a:solidFill>
          <a:ln/>
        </p:spPr>
        <p:txBody>
          <a:bodyPr/>
          <a:lstStyle/>
          <a:p>
            <a:endParaRPr lang="en-US"/>
          </a:p>
        </p:txBody>
      </p:sp>
      <p:sp>
        <p:nvSpPr>
          <p:cNvPr id="6" name="icon-circle"/>
          <p:cNvSpPr/>
          <p:nvPr/>
        </p:nvSpPr>
        <p:spPr>
          <a:xfrm>
            <a:off x="8732520" y="1737360"/>
            <a:ext cx="594360" cy="594360"/>
          </a:xfrm>
          <a:prstGeom prst="ellipse">
            <a:avLst/>
          </a:prstGeom>
          <a:solidFill>
            <a:schemeClr val="accent1"/>
          </a:solidFill>
          <a:ln/>
        </p:spPr>
        <p:txBody>
          <a:bodyPr/>
          <a:lstStyle/>
          <a:p>
            <a:endParaRPr lang="en-US"/>
          </a:p>
        </p:txBody>
      </p:sp>
      <p:pic>
        <p:nvPicPr>
          <p:cNvPr id="7" name="Image 1" descr="Broom icon"/>
          <p:cNvPicPr>
            <a:picLocks noChangeAspect="1"/>
          </p:cNvPicPr>
          <p:nvPr/>
        </p:nvPicPr>
        <p:blipFill>
          <a:blip r:embed="rId4"/>
          <a:stretch>
            <a:fillRect/>
          </a:stretch>
        </p:blipFill>
        <p:spPr>
          <a:xfrm>
            <a:off x="8875166" y="1880006"/>
            <a:ext cx="309067" cy="309067"/>
          </a:xfrm>
          <a:prstGeom prst="rect">
            <a:avLst/>
          </a:prstGeom>
        </p:spPr>
      </p:pic>
      <p:sp>
        <p:nvSpPr>
          <p:cNvPr id="8" name="Text 4"/>
          <p:cNvSpPr txBox="1"/>
          <p:nvPr/>
        </p:nvSpPr>
        <p:spPr>
          <a:xfrm>
            <a:off x="8732520" y="2514600"/>
            <a:ext cx="2636215" cy="731520"/>
          </a:xfrm>
          <a:prstGeom prst="rect">
            <a:avLst/>
          </a:prstGeom>
          <a:noFill/>
          <a:ln/>
        </p:spPr>
        <p:txBody>
          <a:bodyPr wrap="square" lIns="0" tIns="0" rIns="0" bIns="0" rtlCol="0" anchor="t"/>
          <a:lstStyle/>
          <a:p>
            <a:pPr marL="0" indent="0">
              <a:buNone/>
            </a:pPr>
            <a:r>
              <a:rPr lang="en-US" sz="1900" b="1" dirty="0">
                <a:solidFill>
                  <a:schemeClr val="tx2"/>
                </a:solidFill>
                <a:latin typeface="Calibri" pitchFamily="34" charset="0"/>
                <a:ea typeface="Calibri" pitchFamily="34" charset="-122"/>
                <a:cs typeface="Calibri" pitchFamily="34" charset="-120"/>
              </a:rPr>
              <a:t>What happened?</a:t>
            </a:r>
            <a:endParaRPr lang="en-US" sz="1900" dirty="0"/>
          </a:p>
        </p:txBody>
      </p:sp>
      <p:sp>
        <p:nvSpPr>
          <p:cNvPr id="9" name="Text 5"/>
          <p:cNvSpPr txBox="1"/>
          <p:nvPr/>
        </p:nvSpPr>
        <p:spPr>
          <a:xfrm>
            <a:off x="8732520" y="3291840"/>
            <a:ext cx="2727655" cy="2788920"/>
          </a:xfrm>
          <a:prstGeom prst="rect">
            <a:avLst/>
          </a:prstGeom>
          <a:noFill/>
          <a:ln/>
        </p:spPr>
        <p:txBody>
          <a:bodyPr wrap="square" lIns="0" tIns="0" rIns="0" bIns="0" rtlCol="0" anchor="t"/>
          <a:lstStyle/>
          <a:p>
            <a:pPr marL="254000" indent="-254000">
              <a:spcAft>
                <a:spcPts val="800"/>
              </a:spcAft>
              <a:buClr>
                <a:schemeClr val="accent2"/>
              </a:buClr>
              <a:buSzPct val="85000"/>
              <a:buFont typeface="Arial"/>
              <a:buChar char="□"/>
            </a:pPr>
            <a:r>
              <a:rPr lang="en-US" sz="1500" dirty="0">
                <a:solidFill>
                  <a:schemeClr val="tx2"/>
                </a:solidFill>
              </a:rPr>
              <a:t>25 prices had an extra zero (×10)</a:t>
            </a:r>
            <a:endParaRPr lang="en-US" sz="1500" dirty="0"/>
          </a:p>
          <a:p>
            <a:pPr marL="254000" indent="-254000">
              <a:spcAft>
                <a:spcPts val="800"/>
              </a:spcAft>
              <a:buClr>
                <a:schemeClr val="accent2"/>
              </a:buClr>
              <a:buSzPct val="85000"/>
              <a:buFont typeface="Arial"/>
              <a:buChar char="□"/>
            </a:pPr>
            <a:r>
              <a:rPr lang="en-US" sz="1500" dirty="0">
                <a:solidFill>
                  <a:schemeClr val="tx2"/>
                </a:solidFill>
              </a:rPr>
              <a:t>The averages were inflated by 30–90%</a:t>
            </a:r>
            <a:endParaRPr lang="en-US" sz="1500" dirty="0"/>
          </a:p>
          <a:p>
            <a:pPr marL="254000" indent="-254000">
              <a:spcAft>
                <a:spcPts val="800"/>
              </a:spcAft>
              <a:buClr>
                <a:schemeClr val="accent2"/>
              </a:buClr>
              <a:buSzPct val="85000"/>
              <a:buFont typeface="Arial"/>
              <a:buChar char="□"/>
            </a:pPr>
            <a:r>
              <a:rPr lang="en-US" sz="1500" dirty="0">
                <a:solidFill>
                  <a:schemeClr val="tx2"/>
                </a:solidFill>
              </a:rPr>
              <a:t>Fix: values &gt; 5× the product median were divided by 10</a:t>
            </a:r>
            <a:endParaRPr lang="en-US" sz="1500" dirty="0"/>
          </a:p>
          <a:p>
            <a:pPr marL="254000" indent="-254000">
              <a:spcAft>
                <a:spcPts val="800"/>
              </a:spcAft>
              <a:buClr>
                <a:schemeClr val="accent2"/>
              </a:buClr>
              <a:buSzPct val="85000"/>
              <a:buFont typeface="Arial"/>
              <a:buChar char="□"/>
            </a:pPr>
            <a:r>
              <a:rPr lang="en-US" sz="1500" dirty="0">
                <a:solidFill>
                  <a:schemeClr val="tx2"/>
                </a:solidFill>
              </a:rPr>
              <a:t>Document every cleaning decision</a:t>
            </a:r>
            <a:endParaRPr lang="en-US" sz="1500" dirty="0"/>
          </a:p>
        </p:txBody>
      </p:sp>
      <p:sp>
        <p:nvSpPr>
          <p:cNvPr id="25" name="Slide Number Placeholder 0"/>
          <p:cNvSpPr>
            <a:spLocks noGrp="1"/>
          </p:cNvSpPr>
          <p:nvPr>
            <p:ph type="sldNum" sz="quarter" idx="4294967295"/>
          </p:nvPr>
        </p:nvSpPr>
        <p:spPr>
          <a:xfrm>
            <a:off x="0" y="1161288"/>
            <a:ext cx="502920" cy="18288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FFFFFF"/>
                </a:solidFill>
              </a:defRPr>
            </a:lvl1pPr>
          </a:lstStyle>
          <a:p>
            <a:pPr algn="ctr"/>
            <a:fld id="{F7021451-1387-4CA6-816F-3879F97B5CBC}" type="slidenum">
              <a:rPr lang="en-US" b="1"/>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3"/>
          <p:cNvSpPr>
            <a:spLocks noGrp="1"/>
          </p:cNvSpPr>
          <p:nvPr>
            <p:ph type="title" idx="103" hasCustomPrompt="1"/>
          </p:nvPr>
        </p:nvSpPr>
        <p:spPr>
          <a:xfrm>
            <a:off x="548640" y="182880"/>
            <a:ext cx="11094415" cy="914400"/>
          </a:xfrm>
          <a:prstGeom prst="rect">
            <a:avLst/>
          </a:prstGeom>
          <a:noFill/>
          <a:ln/>
        </p:spPr>
        <p:txBody>
          <a:bodyPr wrap="square" lIns="0" tIns="0" rIns="0" bIns="0" rtlCol="0" anchor="b"/>
          <a:lstStyle/>
          <a:p>
            <a:pPr marL="0" indent="0" algn="l">
              <a:buNone/>
            </a:pPr>
            <a:r>
              <a:rPr lang="en-US" sz="3600" dirty="0">
                <a:solidFill>
                  <a:schemeClr val="tx2"/>
                </a:solidFill>
                <a:latin typeface="Calibri" pitchFamily="34" charset="0"/>
                <a:ea typeface="Calibri" pitchFamily="34" charset="-122"/>
                <a:cs typeface="Calibri" pitchFamily="34" charset="-120"/>
              </a:rPr>
              <a:t>Cleaning in pandas: a minimal recipe</a:t>
            </a:r>
            <a:endParaRPr lang="en-US" sz="3600" dirty="0"/>
          </a:p>
        </p:txBody>
      </p:sp>
      <p:sp>
        <p:nvSpPr>
          <p:cNvPr id="3" name="code-panel"/>
          <p:cNvSpPr/>
          <p:nvPr/>
        </p:nvSpPr>
        <p:spPr>
          <a:xfrm>
            <a:off x="548640" y="1463040"/>
            <a:ext cx="7040880" cy="4800600"/>
          </a:xfrm>
          <a:prstGeom prst="roundRect">
            <a:avLst>
              <a:gd name="adj" fmla="val 1905"/>
            </a:avLst>
          </a:prstGeom>
          <a:solidFill>
            <a:schemeClr val="tx2"/>
          </a:solidFill>
          <a:ln/>
        </p:spPr>
        <p:txBody>
          <a:bodyPr/>
          <a:lstStyle/>
          <a:p>
            <a:endParaRPr lang="en-US"/>
          </a:p>
        </p:txBody>
      </p:sp>
      <p:sp>
        <p:nvSpPr>
          <p:cNvPr id="4" name="Text 2"/>
          <p:cNvSpPr txBox="1"/>
          <p:nvPr/>
        </p:nvSpPr>
        <p:spPr>
          <a:xfrm>
            <a:off x="822960" y="1572768"/>
            <a:ext cx="2743200" cy="274320"/>
          </a:xfrm>
          <a:prstGeom prst="rect">
            <a:avLst/>
          </a:prstGeom>
          <a:noFill/>
          <a:ln/>
        </p:spPr>
        <p:txBody>
          <a:bodyPr wrap="square" lIns="0" tIns="0" rIns="0" bIns="0" rtlCol="0" anchor="ctr"/>
          <a:lstStyle/>
          <a:p>
            <a:pPr marL="0" indent="0">
              <a:buNone/>
            </a:pPr>
            <a:r>
              <a:rPr lang="en-US" sz="1100" b="1" dirty="0">
                <a:solidFill>
                  <a:schemeClr val="accent6"/>
                </a:solidFill>
              </a:rPr>
              <a:t>python</a:t>
            </a:r>
            <a:endParaRPr lang="en-US" sz="1100" dirty="0"/>
          </a:p>
        </p:txBody>
      </p:sp>
      <p:sp>
        <p:nvSpPr>
          <p:cNvPr id="5" name="code"/>
          <p:cNvSpPr txBox="1"/>
          <p:nvPr/>
        </p:nvSpPr>
        <p:spPr>
          <a:xfrm>
            <a:off x="822960" y="1874520"/>
            <a:ext cx="6583680" cy="4251960"/>
          </a:xfrm>
          <a:prstGeom prst="rect">
            <a:avLst/>
          </a:prstGeom>
          <a:noFill/>
          <a:ln/>
        </p:spPr>
        <p:txBody>
          <a:bodyPr wrap="square" lIns="0" tIns="0" rIns="0" bIns="0" rtlCol="0" anchor="t"/>
          <a:lstStyle/>
          <a:p>
            <a:pPr marL="0" indent="0">
              <a:buNone/>
            </a:pPr>
            <a:r>
              <a:rPr lang="en-US" sz="1400" dirty="0">
                <a:solidFill>
                  <a:srgbClr val="E8EEF7"/>
                </a:solidFill>
                <a:latin typeface="Courier New" pitchFamily="34" charset="0"/>
                <a:ea typeface="Courier New" pitchFamily="34" charset="-122"/>
                <a:cs typeface="Courier New" pitchFamily="34" charset="-120"/>
              </a:rPr>
              <a:t>df = raw.drop_duplicates().copy()</a:t>
            </a:r>
            <a:endParaRPr lang="en-US" sz="1400" dirty="0"/>
          </a:p>
          <a:p>
            <a:pPr marL="0" indent="0">
              <a:buNone/>
            </a:pPr>
            <a:endParaRPr lang="en-US" sz="1400" dirty="0"/>
          </a:p>
          <a:p>
            <a:pPr marL="0" indent="0">
              <a:buNone/>
            </a:pPr>
            <a:r>
              <a:rPr lang="en-US" sz="1400" dirty="0">
                <a:solidFill>
                  <a:srgbClr val="E8EEF7"/>
                </a:solidFill>
                <a:latin typeface="Courier New" pitchFamily="34" charset="0"/>
                <a:ea typeface="Courier New" pitchFamily="34" charset="-122"/>
                <a:cs typeface="Courier New" pitchFamily="34" charset="-120"/>
              </a:rPr>
              <a:t># types</a:t>
            </a:r>
            <a:endParaRPr lang="en-US" sz="1400" dirty="0"/>
          </a:p>
          <a:p>
            <a:pPr marL="0" indent="0">
              <a:buNone/>
            </a:pPr>
            <a:r>
              <a:rPr lang="en-US" sz="1400" dirty="0">
                <a:solidFill>
                  <a:srgbClr val="E8EEF7"/>
                </a:solidFill>
                <a:latin typeface="Courier New" pitchFamily="34" charset="0"/>
                <a:ea typeface="Courier New" pitchFamily="34" charset="-122"/>
                <a:cs typeface="Courier New" pitchFamily="34" charset="-120"/>
              </a:rPr>
              <a:t>df["order_date"] = pd.to_datetime(</a:t>
            </a:r>
            <a:endParaRPr lang="en-US" sz="1400" dirty="0"/>
          </a:p>
          <a:p>
            <a:pPr marL="0" indent="0">
              <a:buNone/>
            </a:pPr>
            <a:r>
              <a:rPr lang="en-US" sz="1400" dirty="0">
                <a:solidFill>
                  <a:srgbClr val="E8EEF7"/>
                </a:solidFill>
                <a:latin typeface="Courier New" pitchFamily="34" charset="0"/>
                <a:ea typeface="Courier New" pitchFamily="34" charset="-122"/>
                <a:cs typeface="Courier New" pitchFamily="34" charset="-120"/>
              </a:rPr>
              <a:t>    df["order_date"], format="%d/%m/%Y")</a:t>
            </a:r>
            <a:endParaRPr lang="en-US" sz="1400" dirty="0"/>
          </a:p>
          <a:p>
            <a:pPr marL="0" indent="0">
              <a:buNone/>
            </a:pPr>
            <a:r>
              <a:rPr lang="en-US" sz="1400" dirty="0">
                <a:solidFill>
                  <a:srgbClr val="E8EEF7"/>
                </a:solidFill>
                <a:latin typeface="Courier New" pitchFamily="34" charset="0"/>
                <a:ea typeface="Courier New" pitchFamily="34" charset="-122"/>
                <a:cs typeface="Courier New" pitchFamily="34" charset="-120"/>
              </a:rPr>
              <a:t>df["quantity"] = pd.to_numeric(</a:t>
            </a:r>
            <a:endParaRPr lang="en-US" sz="1400" dirty="0"/>
          </a:p>
          <a:p>
            <a:pPr marL="0" indent="0">
              <a:buNone/>
            </a:pPr>
            <a:r>
              <a:rPr lang="en-US" sz="1400" dirty="0">
                <a:solidFill>
                  <a:srgbClr val="E8EEF7"/>
                </a:solidFill>
                <a:latin typeface="Courier New" pitchFamily="34" charset="0"/>
                <a:ea typeface="Courier New" pitchFamily="34" charset="-122"/>
                <a:cs typeface="Courier New" pitchFamily="34" charset="-120"/>
              </a:rPr>
              <a:t>    df["quantity"], errors="coerce")</a:t>
            </a:r>
            <a:endParaRPr lang="en-US" sz="1400" dirty="0"/>
          </a:p>
          <a:p>
            <a:pPr marL="0" indent="0">
              <a:buNone/>
            </a:pPr>
            <a:endParaRPr lang="en-US" sz="1400" dirty="0"/>
          </a:p>
          <a:p>
            <a:pPr marL="0" indent="0">
              <a:buNone/>
            </a:pPr>
            <a:r>
              <a:rPr lang="en-US" sz="1400" dirty="0">
                <a:solidFill>
                  <a:srgbClr val="E8EEF7"/>
                </a:solidFill>
                <a:latin typeface="Courier New" pitchFamily="34" charset="0"/>
                <a:ea typeface="Courier New" pitchFamily="34" charset="-122"/>
                <a:cs typeface="Courier New" pitchFamily="34" charset="-120"/>
              </a:rPr>
              <a:t># labels</a:t>
            </a:r>
            <a:endParaRPr lang="en-US" sz="1400" dirty="0"/>
          </a:p>
          <a:p>
            <a:pPr marL="0" indent="0">
              <a:buNone/>
            </a:pPr>
            <a:r>
              <a:rPr lang="en-US" sz="1400" dirty="0">
                <a:solidFill>
                  <a:srgbClr val="E8EEF7"/>
                </a:solidFill>
                <a:latin typeface="Courier New" pitchFamily="34" charset="0"/>
                <a:ea typeface="Courier New" pitchFamily="34" charset="-122"/>
                <a:cs typeface="Courier New" pitchFamily="34" charset="-120"/>
              </a:rPr>
              <a:t>df["branch"] = (df["branch"].str.strip()</a:t>
            </a:r>
            <a:endParaRPr lang="en-US" sz="1400" dirty="0"/>
          </a:p>
          <a:p>
            <a:pPr marL="0" indent="0">
              <a:buNone/>
            </a:pPr>
            <a:r>
              <a:rPr lang="en-US" sz="1400" dirty="0">
                <a:solidFill>
                  <a:srgbClr val="E8EEF7"/>
                </a:solidFill>
                <a:latin typeface="Courier New" pitchFamily="34" charset="0"/>
                <a:ea typeface="Courier New" pitchFamily="34" charset="-122"/>
                <a:cs typeface="Courier New" pitchFamily="34" charset="-120"/>
              </a:rPr>
              <a:t>                .str.title().fillna("Unknown"))</a:t>
            </a:r>
            <a:endParaRPr lang="en-US" sz="1400" dirty="0"/>
          </a:p>
          <a:p>
            <a:pPr marL="0" indent="0">
              <a:buNone/>
            </a:pPr>
            <a:endParaRPr lang="en-US" sz="1400" dirty="0"/>
          </a:p>
          <a:p>
            <a:pPr marL="0" indent="0">
              <a:buNone/>
            </a:pPr>
            <a:r>
              <a:rPr lang="en-US" sz="1400" dirty="0">
                <a:solidFill>
                  <a:srgbClr val="E8EEF7"/>
                </a:solidFill>
                <a:latin typeface="Courier New" pitchFamily="34" charset="0"/>
                <a:ea typeface="Courier New" pitchFamily="34" charset="-122"/>
                <a:cs typeface="Courier New" pitchFamily="34" charset="-120"/>
              </a:rPr>
              <a:t># sentinel + missing (keep a flag!)</a:t>
            </a:r>
            <a:endParaRPr lang="en-US" sz="1400" dirty="0"/>
          </a:p>
          <a:p>
            <a:pPr marL="0" indent="0">
              <a:buNone/>
            </a:pPr>
            <a:r>
              <a:rPr lang="en-US" sz="1400" dirty="0">
                <a:solidFill>
                  <a:srgbClr val="E8EEF7"/>
                </a:solidFill>
                <a:latin typeface="Courier New" pitchFamily="34" charset="0"/>
                <a:ea typeface="Courier New" pitchFamily="34" charset="-122"/>
                <a:cs typeface="Courier New" pitchFamily="34" charset="-120"/>
              </a:rPr>
              <a:t>df["age"] = df["age"].replace(999, np.nan)</a:t>
            </a:r>
            <a:endParaRPr lang="en-US" sz="1400" dirty="0"/>
          </a:p>
          <a:p>
            <a:pPr marL="0" indent="0">
              <a:buNone/>
            </a:pPr>
            <a:r>
              <a:rPr lang="en-US" sz="1400" dirty="0">
                <a:solidFill>
                  <a:srgbClr val="E8EEF7"/>
                </a:solidFill>
                <a:latin typeface="Courier New" pitchFamily="34" charset="0"/>
                <a:ea typeface="Courier New" pitchFamily="34" charset="-122"/>
                <a:cs typeface="Courier New" pitchFamily="34" charset="-120"/>
              </a:rPr>
              <a:t>df["age_missing"] = df["age"].isna()</a:t>
            </a:r>
            <a:endParaRPr lang="en-US" sz="1400" dirty="0"/>
          </a:p>
          <a:p>
            <a:pPr marL="0" indent="0">
              <a:buNone/>
            </a:pPr>
            <a:r>
              <a:rPr lang="en-US" sz="1400" dirty="0">
                <a:solidFill>
                  <a:srgbClr val="E8EEF7"/>
                </a:solidFill>
                <a:latin typeface="Courier New" pitchFamily="34" charset="0"/>
                <a:ea typeface="Courier New" pitchFamily="34" charset="-122"/>
                <a:cs typeface="Courier New" pitchFamily="34" charset="-120"/>
              </a:rPr>
              <a:t>df["age"] = df["age"].fillna(df["age"].median())</a:t>
            </a:r>
            <a:endParaRPr lang="en-US" sz="1400" dirty="0"/>
          </a:p>
        </p:txBody>
      </p:sp>
      <p:sp>
        <p:nvSpPr>
          <p:cNvPr id="6" name="Text 4"/>
          <p:cNvSpPr txBox="1"/>
          <p:nvPr/>
        </p:nvSpPr>
        <p:spPr>
          <a:xfrm>
            <a:off x="7955280" y="1463040"/>
            <a:ext cx="3687775" cy="4800600"/>
          </a:xfrm>
          <a:prstGeom prst="rect">
            <a:avLst/>
          </a:prstGeom>
          <a:noFill/>
          <a:ln/>
        </p:spPr>
        <p:txBody>
          <a:bodyPr wrap="square" lIns="25400" tIns="0" rIns="25400" bIns="25400" rtlCol="0" anchor="t"/>
          <a:lstStyle/>
          <a:p>
            <a:pPr marL="254000" indent="-254000">
              <a:spcAft>
                <a:spcPts val="800"/>
              </a:spcAft>
              <a:buClr>
                <a:schemeClr val="accent2"/>
              </a:buClr>
              <a:buSzPct val="85000"/>
              <a:buFont typeface="Arial"/>
              <a:buChar char="□"/>
            </a:pPr>
            <a:r>
              <a:rPr lang="en-US" sz="1600" b="1" dirty="0">
                <a:solidFill>
                  <a:schemeClr val="tx1"/>
                </a:solidFill>
              </a:rPr>
              <a:t>Copy first: </a:t>
            </a:r>
            <a:r>
              <a:rPr lang="en-US" sz="1600" dirty="0">
                <a:solidFill>
                  <a:schemeClr val="tx1"/>
                </a:solidFill>
              </a:rPr>
              <a:t>never modify the raw data in place</a:t>
            </a:r>
            <a:endParaRPr lang="en-US" sz="1600" dirty="0"/>
          </a:p>
          <a:p>
            <a:pPr marL="254000" indent="-254000">
              <a:spcAft>
                <a:spcPts val="800"/>
              </a:spcAft>
              <a:buClr>
                <a:schemeClr val="accent2"/>
              </a:buClr>
              <a:buSzPct val="85000"/>
              <a:buFont typeface="Arial"/>
              <a:buChar char="□"/>
            </a:pPr>
            <a:r>
              <a:rPr lang="en-US" sz="1600" b="1" dirty="0">
                <a:solidFill>
                  <a:schemeClr val="tx1"/>
                </a:solidFill>
              </a:rPr>
              <a:t>errors="coerce" </a:t>
            </a:r>
            <a:r>
              <a:rPr lang="en-US" sz="1600" dirty="0">
                <a:solidFill>
                  <a:schemeClr val="tx1"/>
                </a:solidFill>
              </a:rPr>
              <a:t>turns bad values into NaN instead of crashing</a:t>
            </a:r>
            <a:endParaRPr lang="en-US" sz="1600" dirty="0"/>
          </a:p>
          <a:p>
            <a:pPr marL="254000" indent="-254000">
              <a:spcAft>
                <a:spcPts val="800"/>
              </a:spcAft>
              <a:buClr>
                <a:schemeClr val="accent2"/>
              </a:buClr>
              <a:buSzPct val="85000"/>
              <a:buFont typeface="Arial"/>
              <a:buChar char="□"/>
            </a:pPr>
            <a:r>
              <a:rPr lang="en-US" sz="1600" b="1" dirty="0">
                <a:solidFill>
                  <a:schemeClr val="tx1"/>
                </a:solidFill>
              </a:rPr>
              <a:t>Flag before imputing: </a:t>
            </a:r>
            <a:r>
              <a:rPr lang="en-US" sz="1600" dirty="0">
                <a:solidFill>
                  <a:schemeClr val="tx1"/>
                </a:solidFill>
              </a:rPr>
              <a:t>missingness can itself be a pattern</a:t>
            </a:r>
            <a:endParaRPr lang="en-US" sz="1600" dirty="0"/>
          </a:p>
          <a:p>
            <a:pPr marL="254000" indent="-254000">
              <a:spcAft>
                <a:spcPts val="800"/>
              </a:spcAft>
              <a:buClr>
                <a:schemeClr val="accent2"/>
              </a:buClr>
              <a:buSzPct val="85000"/>
              <a:buFont typeface="Arial"/>
              <a:buChar char="□"/>
            </a:pPr>
            <a:r>
              <a:rPr lang="en-US" sz="1600" b="1" dirty="0">
                <a:solidFill>
                  <a:schemeClr val="tx1"/>
                </a:solidFill>
              </a:rPr>
              <a:t>Median, not mean, </a:t>
            </a:r>
            <a:r>
              <a:rPr lang="en-US" sz="1600" dirty="0">
                <a:solidFill>
                  <a:schemeClr val="tx1"/>
                </a:solidFill>
              </a:rPr>
              <a:t>for skewed variables such as income or age</a:t>
            </a:r>
            <a:endParaRPr lang="en-US" sz="1600" dirty="0"/>
          </a:p>
        </p:txBody>
      </p:sp>
      <p:sp>
        <p:nvSpPr>
          <p:cNvPr id="25" name="Slide Number Placeholder 0"/>
          <p:cNvSpPr>
            <a:spLocks noGrp="1"/>
          </p:cNvSpPr>
          <p:nvPr>
            <p:ph type="sldNum" sz="quarter" idx="4294967295"/>
          </p:nvPr>
        </p:nvSpPr>
        <p:spPr>
          <a:xfrm>
            <a:off x="0" y="1161288"/>
            <a:ext cx="502920" cy="18288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FFFFFF"/>
                </a:solidFill>
              </a:defRPr>
            </a:lvl1pPr>
          </a:lstStyle>
          <a:p>
            <a:pPr algn="ctr"/>
            <a:fld id="{F7021451-1387-4CA6-816F-3879F97B5CBC}" type="slidenum">
              <a:rPr lang="en-US" b="1"/>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3"/>
          <p:cNvSpPr>
            <a:spLocks noGrp="1"/>
          </p:cNvSpPr>
          <p:nvPr>
            <p:ph type="title" idx="103" hasCustomPrompt="1"/>
          </p:nvPr>
        </p:nvSpPr>
        <p:spPr>
          <a:xfrm>
            <a:off x="548640" y="182880"/>
            <a:ext cx="11094415" cy="914400"/>
          </a:xfrm>
          <a:prstGeom prst="rect">
            <a:avLst/>
          </a:prstGeom>
          <a:noFill/>
          <a:ln/>
        </p:spPr>
        <p:txBody>
          <a:bodyPr wrap="square" lIns="0" tIns="0" rIns="0" bIns="0" rtlCol="0" anchor="b"/>
          <a:lstStyle/>
          <a:p>
            <a:pPr marL="0" indent="0" algn="l">
              <a:buNone/>
            </a:pPr>
            <a:r>
              <a:rPr lang="en-US" sz="3600" dirty="0">
                <a:solidFill>
                  <a:schemeClr val="tx2"/>
                </a:solidFill>
                <a:latin typeface="Calibri" pitchFamily="34" charset="0"/>
                <a:ea typeface="Calibri" pitchFamily="34" charset="-122"/>
                <a:cs typeface="Calibri" pitchFamily="34" charset="-120"/>
              </a:rPr>
              <a:t>Outliers and reshaping: long vs. wide</a:t>
            </a:r>
            <a:endParaRPr lang="en-US" sz="3600" dirty="0"/>
          </a:p>
        </p:txBody>
      </p:sp>
      <p:sp>
        <p:nvSpPr>
          <p:cNvPr id="3" name="code-panel"/>
          <p:cNvSpPr/>
          <p:nvPr/>
        </p:nvSpPr>
        <p:spPr>
          <a:xfrm>
            <a:off x="548640" y="1463040"/>
            <a:ext cx="7040880" cy="4800600"/>
          </a:xfrm>
          <a:prstGeom prst="roundRect">
            <a:avLst>
              <a:gd name="adj" fmla="val 1905"/>
            </a:avLst>
          </a:prstGeom>
          <a:solidFill>
            <a:schemeClr val="tx2"/>
          </a:solidFill>
          <a:ln/>
        </p:spPr>
        <p:txBody>
          <a:bodyPr/>
          <a:lstStyle/>
          <a:p>
            <a:endParaRPr lang="en-US"/>
          </a:p>
        </p:txBody>
      </p:sp>
      <p:sp>
        <p:nvSpPr>
          <p:cNvPr id="4" name="Text 2"/>
          <p:cNvSpPr txBox="1"/>
          <p:nvPr/>
        </p:nvSpPr>
        <p:spPr>
          <a:xfrm>
            <a:off x="822960" y="1572768"/>
            <a:ext cx="2743200" cy="274320"/>
          </a:xfrm>
          <a:prstGeom prst="rect">
            <a:avLst/>
          </a:prstGeom>
          <a:noFill/>
          <a:ln/>
        </p:spPr>
        <p:txBody>
          <a:bodyPr wrap="square" lIns="0" tIns="0" rIns="0" bIns="0" rtlCol="0" anchor="ctr"/>
          <a:lstStyle/>
          <a:p>
            <a:pPr marL="0" indent="0">
              <a:buNone/>
            </a:pPr>
            <a:r>
              <a:rPr lang="en-US" sz="1100" b="1" dirty="0">
                <a:solidFill>
                  <a:schemeClr val="accent6"/>
                </a:solidFill>
              </a:rPr>
              <a:t>python</a:t>
            </a:r>
            <a:endParaRPr lang="en-US" sz="1100" dirty="0"/>
          </a:p>
        </p:txBody>
      </p:sp>
      <p:sp>
        <p:nvSpPr>
          <p:cNvPr id="5" name="code"/>
          <p:cNvSpPr txBox="1"/>
          <p:nvPr/>
        </p:nvSpPr>
        <p:spPr>
          <a:xfrm>
            <a:off x="822960" y="1874520"/>
            <a:ext cx="6583680" cy="4251960"/>
          </a:xfrm>
          <a:prstGeom prst="rect">
            <a:avLst/>
          </a:prstGeom>
          <a:noFill/>
          <a:ln/>
        </p:spPr>
        <p:txBody>
          <a:bodyPr wrap="square" lIns="0" tIns="0" rIns="0" bIns="0" rtlCol="0" anchor="t"/>
          <a:lstStyle/>
          <a:p>
            <a:pPr marL="0" indent="0">
              <a:buNone/>
            </a:pPr>
            <a:r>
              <a:rPr lang="en-US" sz="1400" dirty="0">
                <a:solidFill>
                  <a:srgbClr val="E8EEF7"/>
                </a:solidFill>
                <a:latin typeface="Courier New" pitchFamily="34" charset="0"/>
                <a:ea typeface="Courier New" pitchFamily="34" charset="-122"/>
                <a:cs typeface="Courier New" pitchFamily="34" charset="-120"/>
              </a:rPr>
              <a:t># IQR rule, per group</a:t>
            </a:r>
            <a:endParaRPr lang="en-US" sz="1400" dirty="0"/>
          </a:p>
          <a:p>
            <a:pPr marL="0" indent="0">
              <a:buNone/>
            </a:pPr>
            <a:r>
              <a:rPr lang="en-US" sz="1400" dirty="0">
                <a:solidFill>
                  <a:srgbClr val="E8EEF7"/>
                </a:solidFill>
                <a:latin typeface="Courier New" pitchFamily="34" charset="0"/>
                <a:ea typeface="Courier New" pitchFamily="34" charset="-122"/>
                <a:cs typeface="Courier New" pitchFamily="34" charset="-120"/>
              </a:rPr>
              <a:t>def iqr_flags(s, k=1.5):</a:t>
            </a:r>
            <a:endParaRPr lang="en-US" sz="1400" dirty="0"/>
          </a:p>
          <a:p>
            <a:pPr marL="0" indent="0">
              <a:buNone/>
            </a:pPr>
            <a:r>
              <a:rPr lang="en-US" sz="1400" dirty="0">
                <a:solidFill>
                  <a:srgbClr val="E8EEF7"/>
                </a:solidFill>
                <a:latin typeface="Courier New" pitchFamily="34" charset="0"/>
                <a:ea typeface="Courier New" pitchFamily="34" charset="-122"/>
                <a:cs typeface="Courier New" pitchFamily="34" charset="-120"/>
              </a:rPr>
              <a:t>    q1, q3 = s.quantile([.25, .75])</a:t>
            </a:r>
            <a:endParaRPr lang="en-US" sz="1400" dirty="0"/>
          </a:p>
          <a:p>
            <a:pPr marL="0" indent="0">
              <a:buNone/>
            </a:pPr>
            <a:r>
              <a:rPr lang="en-US" sz="1400" dirty="0">
                <a:solidFill>
                  <a:srgbClr val="E8EEF7"/>
                </a:solidFill>
                <a:latin typeface="Courier New" pitchFamily="34" charset="0"/>
                <a:ea typeface="Courier New" pitchFamily="34" charset="-122"/>
                <a:cs typeface="Courier New" pitchFamily="34" charset="-120"/>
              </a:rPr>
              <a:t>    i = q3 - q1</a:t>
            </a:r>
            <a:endParaRPr lang="en-US" sz="1400" dirty="0"/>
          </a:p>
          <a:p>
            <a:pPr marL="0" indent="0">
              <a:buNone/>
            </a:pPr>
            <a:r>
              <a:rPr lang="en-US" sz="1400" dirty="0">
                <a:solidFill>
                  <a:srgbClr val="E8EEF7"/>
                </a:solidFill>
                <a:latin typeface="Courier New" pitchFamily="34" charset="0"/>
                <a:ea typeface="Courier New" pitchFamily="34" charset="-122"/>
                <a:cs typeface="Courier New" pitchFamily="34" charset="-120"/>
              </a:rPr>
              <a:t>    return (s &lt; q1 - k*i) | (s &gt; q3 + k*i)</a:t>
            </a:r>
            <a:endParaRPr lang="en-US" sz="1400" dirty="0"/>
          </a:p>
          <a:p>
            <a:pPr marL="0" indent="0">
              <a:buNone/>
            </a:pPr>
            <a:endParaRPr lang="en-US" sz="1400" dirty="0"/>
          </a:p>
          <a:p>
            <a:pPr marL="0" indent="0">
              <a:buNone/>
            </a:pPr>
            <a:r>
              <a:rPr lang="en-US" sz="1400" dirty="0">
                <a:solidFill>
                  <a:srgbClr val="E8EEF7"/>
                </a:solidFill>
                <a:latin typeface="Courier New" pitchFamily="34" charset="0"/>
                <a:ea typeface="Courier New" pitchFamily="34" charset="-122"/>
                <a:cs typeface="Courier New" pitchFamily="34" charset="-120"/>
              </a:rPr>
              <a:t>df["out"] = (df.groupby("product")["price"]</a:t>
            </a:r>
            <a:endParaRPr lang="en-US" sz="1400" dirty="0"/>
          </a:p>
          <a:p>
            <a:pPr marL="0" indent="0">
              <a:buNone/>
            </a:pPr>
            <a:r>
              <a:rPr lang="en-US" sz="1400" dirty="0">
                <a:solidFill>
                  <a:srgbClr val="E8EEF7"/>
                </a:solidFill>
                <a:latin typeface="Courier New" pitchFamily="34" charset="0"/>
                <a:ea typeface="Courier New" pitchFamily="34" charset="-122"/>
                <a:cs typeface="Courier New" pitchFamily="34" charset="-120"/>
              </a:rPr>
              <a:t>               .transform(iqr_flags))</a:t>
            </a:r>
            <a:endParaRPr lang="en-US" sz="1400" dirty="0"/>
          </a:p>
          <a:p>
            <a:pPr marL="0" indent="0">
              <a:buNone/>
            </a:pPr>
            <a:endParaRPr lang="en-US" sz="1400" dirty="0"/>
          </a:p>
          <a:p>
            <a:pPr marL="0" indent="0">
              <a:buNone/>
            </a:pPr>
            <a:r>
              <a:rPr lang="en-US" sz="1400" dirty="0">
                <a:solidFill>
                  <a:srgbClr val="E8EEF7"/>
                </a:solidFill>
                <a:latin typeface="Courier New" pitchFamily="34" charset="0"/>
                <a:ea typeface="Courier New" pitchFamily="34" charset="-122"/>
                <a:cs typeface="Courier New" pitchFamily="34" charset="-120"/>
              </a:rPr>
              <a:t># long (tidy) -&gt; wide, and back</a:t>
            </a:r>
            <a:endParaRPr lang="en-US" sz="1400" dirty="0"/>
          </a:p>
          <a:p>
            <a:pPr marL="0" indent="0">
              <a:buNone/>
            </a:pPr>
            <a:r>
              <a:rPr lang="en-US" sz="1400" dirty="0">
                <a:solidFill>
                  <a:srgbClr val="E8EEF7"/>
                </a:solidFill>
                <a:latin typeface="Courier New" pitchFamily="34" charset="0"/>
                <a:ea typeface="Courier New" pitchFamily="34" charset="-122"/>
                <a:cs typeface="Courier New" pitchFamily="34" charset="-120"/>
              </a:rPr>
              <a:t>long = (df.groupby(["month", "branch"])</a:t>
            </a:r>
            <a:endParaRPr lang="en-US" sz="1400" dirty="0"/>
          </a:p>
          <a:p>
            <a:pPr marL="0" indent="0">
              <a:buNone/>
            </a:pPr>
            <a:r>
              <a:rPr lang="en-US" sz="1400" dirty="0">
                <a:solidFill>
                  <a:srgbClr val="E8EEF7"/>
                </a:solidFill>
                <a:latin typeface="Courier New" pitchFamily="34" charset="0"/>
                <a:ea typeface="Courier New" pitchFamily="34" charset="-122"/>
                <a:cs typeface="Courier New" pitchFamily="34" charset="-120"/>
              </a:rPr>
              <a:t>          ["revenue"].sum().reset_index())</a:t>
            </a:r>
            <a:endParaRPr lang="en-US" sz="1400" dirty="0"/>
          </a:p>
          <a:p>
            <a:pPr marL="0" indent="0">
              <a:buNone/>
            </a:pPr>
            <a:r>
              <a:rPr lang="en-US" sz="1400" dirty="0">
                <a:solidFill>
                  <a:srgbClr val="E8EEF7"/>
                </a:solidFill>
                <a:latin typeface="Courier New" pitchFamily="34" charset="0"/>
                <a:ea typeface="Courier New" pitchFamily="34" charset="-122"/>
                <a:cs typeface="Courier New" pitchFamily="34" charset="-120"/>
              </a:rPr>
              <a:t>wide = long.pivot(index="month",</a:t>
            </a:r>
            <a:endParaRPr lang="en-US" sz="1400" dirty="0"/>
          </a:p>
          <a:p>
            <a:pPr marL="0" indent="0">
              <a:buNone/>
            </a:pPr>
            <a:r>
              <a:rPr lang="en-US" sz="1400" dirty="0">
                <a:solidFill>
                  <a:srgbClr val="E8EEF7"/>
                </a:solidFill>
                <a:latin typeface="Courier New" pitchFamily="34" charset="0"/>
                <a:ea typeface="Courier New" pitchFamily="34" charset="-122"/>
                <a:cs typeface="Courier New" pitchFamily="34" charset="-120"/>
              </a:rPr>
              <a:t>          columns="branch", values="revenue")</a:t>
            </a:r>
            <a:endParaRPr lang="en-US" sz="1400" dirty="0"/>
          </a:p>
          <a:p>
            <a:pPr marL="0" indent="0">
              <a:buNone/>
            </a:pPr>
            <a:r>
              <a:rPr lang="en-US" sz="1400" dirty="0">
                <a:solidFill>
                  <a:srgbClr val="E8EEF7"/>
                </a:solidFill>
                <a:latin typeface="Courier New" pitchFamily="34" charset="0"/>
                <a:ea typeface="Courier New" pitchFamily="34" charset="-122"/>
                <a:cs typeface="Courier New" pitchFamily="34" charset="-120"/>
              </a:rPr>
              <a:t>back = wide.reset_index().melt(id_vars="month")</a:t>
            </a:r>
            <a:endParaRPr lang="en-US" sz="1400" dirty="0"/>
          </a:p>
        </p:txBody>
      </p:sp>
      <p:sp>
        <p:nvSpPr>
          <p:cNvPr id="6" name="Text 4"/>
          <p:cNvSpPr txBox="1"/>
          <p:nvPr/>
        </p:nvSpPr>
        <p:spPr>
          <a:xfrm>
            <a:off x="7955280" y="1463040"/>
            <a:ext cx="3687775" cy="4800600"/>
          </a:xfrm>
          <a:prstGeom prst="rect">
            <a:avLst/>
          </a:prstGeom>
          <a:noFill/>
          <a:ln/>
        </p:spPr>
        <p:txBody>
          <a:bodyPr wrap="square" lIns="25400" tIns="0" rIns="25400" bIns="25400" rtlCol="0" anchor="t"/>
          <a:lstStyle/>
          <a:p>
            <a:pPr marL="254000" indent="-254000">
              <a:spcAft>
                <a:spcPts val="800"/>
              </a:spcAft>
              <a:buClr>
                <a:schemeClr val="accent2"/>
              </a:buClr>
              <a:buSzPct val="85000"/>
              <a:buFont typeface="Arial"/>
              <a:buChar char="□"/>
            </a:pPr>
            <a:r>
              <a:rPr lang="en-US" sz="1600" b="1" dirty="0">
                <a:solidFill>
                  <a:schemeClr val="tx1"/>
                </a:solidFill>
              </a:rPr>
              <a:t>Long / tidy: </a:t>
            </a:r>
            <a:r>
              <a:rPr lang="en-US" sz="1600" dirty="0">
                <a:solidFill>
                  <a:schemeClr val="tx1"/>
                </a:solidFill>
              </a:rPr>
              <a:t>one row per observation. Seaborn, Plotly Express and Power BI prefer it</a:t>
            </a:r>
            <a:endParaRPr lang="en-US" sz="1600" dirty="0"/>
          </a:p>
          <a:p>
            <a:pPr marL="254000" indent="-254000">
              <a:spcAft>
                <a:spcPts val="800"/>
              </a:spcAft>
              <a:buClr>
                <a:schemeClr val="accent2"/>
              </a:buClr>
              <a:buSzPct val="85000"/>
              <a:buFont typeface="Arial"/>
              <a:buChar char="□"/>
            </a:pPr>
            <a:r>
              <a:rPr lang="en-US" sz="1600" b="1" dirty="0">
                <a:solidFill>
                  <a:schemeClr val="tx1"/>
                </a:solidFill>
              </a:rPr>
              <a:t>Wide: </a:t>
            </a:r>
            <a:r>
              <a:rPr lang="en-US" sz="1600" dirty="0">
                <a:solidFill>
                  <a:schemeClr val="tx1"/>
                </a:solidFill>
              </a:rPr>
              <a:t>one column per category. Heatmaps and matplotlib loops prefer it</a:t>
            </a:r>
            <a:endParaRPr lang="en-US" sz="1600" dirty="0"/>
          </a:p>
          <a:p>
            <a:pPr marL="254000" indent="-254000">
              <a:spcAft>
                <a:spcPts val="800"/>
              </a:spcAft>
              <a:buClr>
                <a:schemeClr val="accent2"/>
              </a:buClr>
              <a:buSzPct val="85000"/>
              <a:buFont typeface="Arial"/>
              <a:buChar char="□"/>
            </a:pPr>
            <a:r>
              <a:rPr lang="en-US" sz="1600" b="1" dirty="0">
                <a:solidFill>
                  <a:schemeClr val="tx1"/>
                </a:solidFill>
              </a:rPr>
              <a:t>Outliers: </a:t>
            </a:r>
            <a:r>
              <a:rPr lang="en-US" sz="1600" dirty="0">
                <a:solidFill>
                  <a:schemeClr val="tx1"/>
                </a:solidFill>
              </a:rPr>
              <a:t>decide between error (fix or drop) and real extreme (keep and annotate)</a:t>
            </a:r>
            <a:endParaRPr lang="en-US" sz="1600" dirty="0"/>
          </a:p>
        </p:txBody>
      </p:sp>
      <p:sp>
        <p:nvSpPr>
          <p:cNvPr id="25" name="Slide Number Placeholder 0"/>
          <p:cNvSpPr>
            <a:spLocks noGrp="1"/>
          </p:cNvSpPr>
          <p:nvPr>
            <p:ph type="sldNum" sz="quarter" idx="4294967295"/>
          </p:nvPr>
        </p:nvSpPr>
        <p:spPr>
          <a:xfrm>
            <a:off x="0" y="1161288"/>
            <a:ext cx="502920" cy="18288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FFFFFF"/>
                </a:solidFill>
              </a:defRPr>
            </a:lvl1pPr>
          </a:lstStyle>
          <a:p>
            <a:pPr algn="ctr"/>
            <a:fld id="{F7021451-1387-4CA6-816F-3879F97B5CBC}" type="slidenum">
              <a:rPr lang="en-US" b="1"/>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3"/>
          <p:cNvSpPr>
            <a:spLocks noGrp="1"/>
          </p:cNvSpPr>
          <p:nvPr>
            <p:ph type="title" idx="103" hasCustomPrompt="1"/>
          </p:nvPr>
        </p:nvSpPr>
        <p:spPr>
          <a:xfrm>
            <a:off x="548640" y="182880"/>
            <a:ext cx="11094415" cy="914400"/>
          </a:xfrm>
          <a:prstGeom prst="rect">
            <a:avLst/>
          </a:prstGeom>
          <a:noFill/>
          <a:ln/>
        </p:spPr>
        <p:txBody>
          <a:bodyPr wrap="square" lIns="0" tIns="0" rIns="0" bIns="0" rtlCol="0" anchor="b"/>
          <a:lstStyle/>
          <a:p>
            <a:pPr marL="0" indent="0" algn="l">
              <a:buNone/>
            </a:pPr>
            <a:r>
              <a:rPr lang="en-US" sz="3600" dirty="0">
                <a:solidFill>
                  <a:schemeClr val="tx2"/>
                </a:solidFill>
                <a:latin typeface="Calibri" pitchFamily="34" charset="0"/>
                <a:ea typeface="Calibri" pitchFamily="34" charset="-122"/>
                <a:cs typeface="Calibri" pitchFamily="34" charset="-120"/>
              </a:rPr>
              <a:t>Transformations that make charts readable</a:t>
            </a:r>
            <a:endParaRPr lang="en-US" sz="3600" dirty="0"/>
          </a:p>
        </p:txBody>
      </p:sp>
      <p:sp>
        <p:nvSpPr>
          <p:cNvPr id="3" name="card"/>
          <p:cNvSpPr/>
          <p:nvPr/>
        </p:nvSpPr>
        <p:spPr>
          <a:xfrm>
            <a:off x="548640" y="1463040"/>
            <a:ext cx="5410048" cy="2263140"/>
          </a:xfrm>
          <a:prstGeom prst="roundRect">
            <a:avLst>
              <a:gd name="adj" fmla="val 4848"/>
            </a:avLst>
          </a:prstGeom>
          <a:solidFill>
            <a:schemeClr val="bg1"/>
          </a:solidFill>
          <a:ln/>
        </p:spPr>
        <p:txBody>
          <a:bodyPr/>
          <a:lstStyle/>
          <a:p>
            <a:endParaRPr lang="en-US"/>
          </a:p>
        </p:txBody>
      </p:sp>
      <p:sp>
        <p:nvSpPr>
          <p:cNvPr id="4" name="icon-circle"/>
          <p:cNvSpPr/>
          <p:nvPr/>
        </p:nvSpPr>
        <p:spPr>
          <a:xfrm>
            <a:off x="822960" y="1737360"/>
            <a:ext cx="566928" cy="566928"/>
          </a:xfrm>
          <a:prstGeom prst="ellipse">
            <a:avLst/>
          </a:prstGeom>
          <a:solidFill>
            <a:schemeClr val="accent1"/>
          </a:solidFill>
          <a:ln/>
        </p:spPr>
        <p:txBody>
          <a:bodyPr/>
          <a:lstStyle/>
          <a:p>
            <a:endParaRPr lang="en-US"/>
          </a:p>
        </p:txBody>
      </p:sp>
      <p:pic>
        <p:nvPicPr>
          <p:cNvPr id="5" name="Image 0" descr="LayerGroup icon"/>
          <p:cNvPicPr>
            <a:picLocks noChangeAspect="1"/>
          </p:cNvPicPr>
          <p:nvPr/>
        </p:nvPicPr>
        <p:blipFill>
          <a:blip r:embed="rId3"/>
          <a:stretch>
            <a:fillRect/>
          </a:stretch>
        </p:blipFill>
        <p:spPr>
          <a:xfrm>
            <a:off x="959023" y="1873423"/>
            <a:ext cx="294803" cy="294803"/>
          </a:xfrm>
          <a:prstGeom prst="rect">
            <a:avLst/>
          </a:prstGeom>
        </p:spPr>
      </p:pic>
      <p:sp>
        <p:nvSpPr>
          <p:cNvPr id="6" name="Text 3"/>
          <p:cNvSpPr txBox="1"/>
          <p:nvPr/>
        </p:nvSpPr>
        <p:spPr>
          <a:xfrm>
            <a:off x="822960" y="2423160"/>
            <a:ext cx="4861408" cy="411480"/>
          </a:xfrm>
          <a:prstGeom prst="rect">
            <a:avLst/>
          </a:prstGeom>
          <a:noFill/>
          <a:ln/>
        </p:spPr>
        <p:txBody>
          <a:bodyPr wrap="square" lIns="0" tIns="0" rIns="0" bIns="0" rtlCol="0" anchor="t"/>
          <a:lstStyle/>
          <a:p>
            <a:pPr marL="0" indent="0">
              <a:buNone/>
            </a:pPr>
            <a:r>
              <a:rPr lang="en-US" sz="1800" b="1" dirty="0">
                <a:solidFill>
                  <a:schemeClr val="tx2"/>
                </a:solidFill>
              </a:rPr>
              <a:t>Aggregate to the right grain</a:t>
            </a:r>
            <a:endParaRPr lang="en-US" sz="1800" dirty="0"/>
          </a:p>
        </p:txBody>
      </p:sp>
      <p:sp>
        <p:nvSpPr>
          <p:cNvPr id="7" name="Text 4"/>
          <p:cNvSpPr txBox="1"/>
          <p:nvPr/>
        </p:nvSpPr>
        <p:spPr>
          <a:xfrm>
            <a:off x="822960" y="2880360"/>
            <a:ext cx="4861408" cy="754380"/>
          </a:xfrm>
          <a:prstGeom prst="rect">
            <a:avLst/>
          </a:prstGeom>
          <a:noFill/>
          <a:ln/>
        </p:spPr>
        <p:txBody>
          <a:bodyPr wrap="square" lIns="0" tIns="0" rIns="0" bIns="0" rtlCol="0" anchor="t"/>
          <a:lstStyle/>
          <a:p>
            <a:pPr marL="0" indent="0">
              <a:buNone/>
            </a:pPr>
            <a:r>
              <a:rPr lang="en-US" sz="1600" dirty="0">
                <a:solidFill>
                  <a:schemeClr val="tx1"/>
                </a:solidFill>
              </a:rPr>
              <a:t>Daily data → weekly or monthly with resample(). Choose the grain that answers the question: the operational view is daily, the strategic view is monthly.</a:t>
            </a:r>
            <a:endParaRPr lang="en-US" sz="1600" dirty="0"/>
          </a:p>
        </p:txBody>
      </p:sp>
      <p:sp>
        <p:nvSpPr>
          <p:cNvPr id="8" name="card"/>
          <p:cNvSpPr/>
          <p:nvPr/>
        </p:nvSpPr>
        <p:spPr>
          <a:xfrm>
            <a:off x="6233008" y="1463040"/>
            <a:ext cx="5410048" cy="2263140"/>
          </a:xfrm>
          <a:prstGeom prst="roundRect">
            <a:avLst>
              <a:gd name="adj" fmla="val 4848"/>
            </a:avLst>
          </a:prstGeom>
          <a:solidFill>
            <a:schemeClr val="bg1"/>
          </a:solidFill>
          <a:ln/>
        </p:spPr>
        <p:txBody>
          <a:bodyPr/>
          <a:lstStyle/>
          <a:p>
            <a:endParaRPr lang="en-US"/>
          </a:p>
        </p:txBody>
      </p:sp>
      <p:sp>
        <p:nvSpPr>
          <p:cNvPr id="9" name="icon-circle"/>
          <p:cNvSpPr/>
          <p:nvPr/>
        </p:nvSpPr>
        <p:spPr>
          <a:xfrm>
            <a:off x="6507328" y="1737360"/>
            <a:ext cx="566928" cy="566928"/>
          </a:xfrm>
          <a:prstGeom prst="ellipse">
            <a:avLst/>
          </a:prstGeom>
          <a:solidFill>
            <a:schemeClr val="accent1"/>
          </a:solidFill>
          <a:ln/>
        </p:spPr>
        <p:txBody>
          <a:bodyPr/>
          <a:lstStyle/>
          <a:p>
            <a:endParaRPr lang="en-US"/>
          </a:p>
        </p:txBody>
      </p:sp>
      <p:pic>
        <p:nvPicPr>
          <p:cNvPr id="10" name="Image 1" descr="ChartSimple icon"/>
          <p:cNvPicPr>
            <a:picLocks noChangeAspect="1"/>
          </p:cNvPicPr>
          <p:nvPr/>
        </p:nvPicPr>
        <p:blipFill>
          <a:blip r:embed="rId4"/>
          <a:stretch>
            <a:fillRect/>
          </a:stretch>
        </p:blipFill>
        <p:spPr>
          <a:xfrm>
            <a:off x="6643390" y="1873423"/>
            <a:ext cx="294803" cy="294803"/>
          </a:xfrm>
          <a:prstGeom prst="rect">
            <a:avLst/>
          </a:prstGeom>
        </p:spPr>
      </p:pic>
      <p:sp>
        <p:nvSpPr>
          <p:cNvPr id="11" name="Text 7"/>
          <p:cNvSpPr txBox="1"/>
          <p:nvPr/>
        </p:nvSpPr>
        <p:spPr>
          <a:xfrm>
            <a:off x="6507328" y="2423160"/>
            <a:ext cx="4861408" cy="411480"/>
          </a:xfrm>
          <a:prstGeom prst="rect">
            <a:avLst/>
          </a:prstGeom>
          <a:noFill/>
          <a:ln/>
        </p:spPr>
        <p:txBody>
          <a:bodyPr wrap="square" lIns="0" tIns="0" rIns="0" bIns="0" rtlCol="0" anchor="t"/>
          <a:lstStyle/>
          <a:p>
            <a:pPr marL="0" indent="0">
              <a:buNone/>
            </a:pPr>
            <a:r>
              <a:rPr lang="en-US" sz="1800" b="1" dirty="0">
                <a:solidFill>
                  <a:schemeClr val="tx2"/>
                </a:solidFill>
              </a:rPr>
              <a:t>Bin continuous variables</a:t>
            </a:r>
            <a:endParaRPr lang="en-US" sz="1800" dirty="0"/>
          </a:p>
        </p:txBody>
      </p:sp>
      <p:sp>
        <p:nvSpPr>
          <p:cNvPr id="12" name="Text 8"/>
          <p:cNvSpPr txBox="1"/>
          <p:nvPr/>
        </p:nvSpPr>
        <p:spPr>
          <a:xfrm>
            <a:off x="6507328" y="2880360"/>
            <a:ext cx="4861408" cy="754380"/>
          </a:xfrm>
          <a:prstGeom prst="rect">
            <a:avLst/>
          </a:prstGeom>
          <a:noFill/>
          <a:ln/>
        </p:spPr>
        <p:txBody>
          <a:bodyPr wrap="square" lIns="0" tIns="0" rIns="0" bIns="0" rtlCol="0" anchor="t"/>
          <a:lstStyle/>
          <a:p>
            <a:pPr marL="0" indent="0">
              <a:buNone/>
            </a:pPr>
            <a:r>
              <a:rPr lang="en-US" sz="1600" dirty="0">
                <a:solidFill>
                  <a:schemeClr val="tx1"/>
                </a:solidFill>
              </a:rPr>
              <a:t>pd.cut(age, [0, 24, 34, 44, 54, 120]) gives age groups. pd.qcut gives quantile bins of equal size.</a:t>
            </a:r>
            <a:endParaRPr lang="en-US" sz="1600" dirty="0"/>
          </a:p>
        </p:txBody>
      </p:sp>
      <p:sp>
        <p:nvSpPr>
          <p:cNvPr id="13" name="card"/>
          <p:cNvSpPr/>
          <p:nvPr/>
        </p:nvSpPr>
        <p:spPr>
          <a:xfrm>
            <a:off x="548640" y="4000500"/>
            <a:ext cx="5410048" cy="2263140"/>
          </a:xfrm>
          <a:prstGeom prst="roundRect">
            <a:avLst>
              <a:gd name="adj" fmla="val 4848"/>
            </a:avLst>
          </a:prstGeom>
          <a:solidFill>
            <a:schemeClr val="bg1"/>
          </a:solidFill>
          <a:ln/>
        </p:spPr>
        <p:txBody>
          <a:bodyPr/>
          <a:lstStyle/>
          <a:p>
            <a:endParaRPr lang="en-US"/>
          </a:p>
        </p:txBody>
      </p:sp>
      <p:sp>
        <p:nvSpPr>
          <p:cNvPr id="14" name="icon-circle"/>
          <p:cNvSpPr/>
          <p:nvPr/>
        </p:nvSpPr>
        <p:spPr>
          <a:xfrm>
            <a:off x="822960" y="4274820"/>
            <a:ext cx="566928" cy="566928"/>
          </a:xfrm>
          <a:prstGeom prst="ellipse">
            <a:avLst/>
          </a:prstGeom>
          <a:solidFill>
            <a:schemeClr val="accent1"/>
          </a:solidFill>
          <a:ln/>
        </p:spPr>
        <p:txBody>
          <a:bodyPr/>
          <a:lstStyle/>
          <a:p>
            <a:endParaRPr lang="en-US"/>
          </a:p>
        </p:txBody>
      </p:sp>
      <p:pic>
        <p:nvPicPr>
          <p:cNvPr id="15" name="Image 2" descr="RulerCombined icon"/>
          <p:cNvPicPr>
            <a:picLocks noChangeAspect="1"/>
          </p:cNvPicPr>
          <p:nvPr/>
        </p:nvPicPr>
        <p:blipFill>
          <a:blip r:embed="rId5"/>
          <a:stretch>
            <a:fillRect/>
          </a:stretch>
        </p:blipFill>
        <p:spPr>
          <a:xfrm>
            <a:off x="959023" y="4410883"/>
            <a:ext cx="294803" cy="294803"/>
          </a:xfrm>
          <a:prstGeom prst="rect">
            <a:avLst/>
          </a:prstGeom>
        </p:spPr>
      </p:pic>
      <p:sp>
        <p:nvSpPr>
          <p:cNvPr id="16" name="Text 11"/>
          <p:cNvSpPr txBox="1"/>
          <p:nvPr/>
        </p:nvSpPr>
        <p:spPr>
          <a:xfrm>
            <a:off x="822960" y="4960620"/>
            <a:ext cx="4861408" cy="411480"/>
          </a:xfrm>
          <a:prstGeom prst="rect">
            <a:avLst/>
          </a:prstGeom>
          <a:noFill/>
          <a:ln/>
        </p:spPr>
        <p:txBody>
          <a:bodyPr wrap="square" lIns="0" tIns="0" rIns="0" bIns="0" rtlCol="0" anchor="t"/>
          <a:lstStyle/>
          <a:p>
            <a:pPr marL="0" indent="0">
              <a:buNone/>
            </a:pPr>
            <a:r>
              <a:rPr lang="en-US" sz="1800" b="1" dirty="0">
                <a:solidFill>
                  <a:schemeClr val="tx2"/>
                </a:solidFill>
              </a:rPr>
              <a:t>Normalise to compare</a:t>
            </a:r>
            <a:endParaRPr lang="en-US" sz="1800" dirty="0"/>
          </a:p>
        </p:txBody>
      </p:sp>
      <p:sp>
        <p:nvSpPr>
          <p:cNvPr id="17" name="Text 12"/>
          <p:cNvSpPr txBox="1"/>
          <p:nvPr/>
        </p:nvSpPr>
        <p:spPr>
          <a:xfrm>
            <a:off x="822960" y="5417820"/>
            <a:ext cx="4861408" cy="754380"/>
          </a:xfrm>
          <a:prstGeom prst="rect">
            <a:avLst/>
          </a:prstGeom>
          <a:noFill/>
          <a:ln/>
        </p:spPr>
        <p:txBody>
          <a:bodyPr wrap="square" lIns="0" tIns="0" rIns="0" bIns="0" rtlCol="0" anchor="t"/>
          <a:lstStyle/>
          <a:p>
            <a:pPr marL="0" indent="0">
              <a:buNone/>
            </a:pPr>
            <a:r>
              <a:rPr lang="en-US" sz="1600" dirty="0">
                <a:solidFill>
                  <a:schemeClr val="tx1"/>
                </a:solidFill>
              </a:rPr>
              <a:t>Index = 100 at the start, z-score, per-capita rates, or a log scale for data spanning orders of magnitude (GDP, population).</a:t>
            </a:r>
            <a:endParaRPr lang="en-US" sz="1600" dirty="0"/>
          </a:p>
        </p:txBody>
      </p:sp>
      <p:sp>
        <p:nvSpPr>
          <p:cNvPr id="18" name="card"/>
          <p:cNvSpPr/>
          <p:nvPr/>
        </p:nvSpPr>
        <p:spPr>
          <a:xfrm>
            <a:off x="6233008" y="4000500"/>
            <a:ext cx="5410048" cy="2263140"/>
          </a:xfrm>
          <a:prstGeom prst="roundRect">
            <a:avLst>
              <a:gd name="adj" fmla="val 4848"/>
            </a:avLst>
          </a:prstGeom>
          <a:solidFill>
            <a:schemeClr val="bg1"/>
          </a:solidFill>
          <a:ln/>
        </p:spPr>
        <p:txBody>
          <a:bodyPr/>
          <a:lstStyle/>
          <a:p>
            <a:endParaRPr lang="en-US"/>
          </a:p>
        </p:txBody>
      </p:sp>
      <p:sp>
        <p:nvSpPr>
          <p:cNvPr id="19" name="icon-circle"/>
          <p:cNvSpPr/>
          <p:nvPr/>
        </p:nvSpPr>
        <p:spPr>
          <a:xfrm>
            <a:off x="6507328" y="4274820"/>
            <a:ext cx="566928" cy="566928"/>
          </a:xfrm>
          <a:prstGeom prst="ellipse">
            <a:avLst/>
          </a:prstGeom>
          <a:solidFill>
            <a:schemeClr val="accent1"/>
          </a:solidFill>
          <a:ln/>
        </p:spPr>
        <p:txBody>
          <a:bodyPr/>
          <a:lstStyle/>
          <a:p>
            <a:endParaRPr lang="en-US"/>
          </a:p>
        </p:txBody>
      </p:sp>
      <p:pic>
        <p:nvPicPr>
          <p:cNvPr id="20" name="Image 3" descr="ChartLine icon"/>
          <p:cNvPicPr>
            <a:picLocks noChangeAspect="1"/>
          </p:cNvPicPr>
          <p:nvPr/>
        </p:nvPicPr>
        <p:blipFill>
          <a:blip r:embed="rId6"/>
          <a:stretch>
            <a:fillRect/>
          </a:stretch>
        </p:blipFill>
        <p:spPr>
          <a:xfrm>
            <a:off x="6643390" y="4410883"/>
            <a:ext cx="294803" cy="294803"/>
          </a:xfrm>
          <a:prstGeom prst="rect">
            <a:avLst/>
          </a:prstGeom>
        </p:spPr>
      </p:pic>
      <p:sp>
        <p:nvSpPr>
          <p:cNvPr id="21" name="Text 15"/>
          <p:cNvSpPr txBox="1"/>
          <p:nvPr/>
        </p:nvSpPr>
        <p:spPr>
          <a:xfrm>
            <a:off x="6507328" y="4960620"/>
            <a:ext cx="4861408" cy="411480"/>
          </a:xfrm>
          <a:prstGeom prst="rect">
            <a:avLst/>
          </a:prstGeom>
          <a:noFill/>
          <a:ln/>
        </p:spPr>
        <p:txBody>
          <a:bodyPr wrap="square" lIns="0" tIns="0" rIns="0" bIns="0" rtlCol="0" anchor="t"/>
          <a:lstStyle/>
          <a:p>
            <a:pPr marL="0" indent="0">
              <a:buNone/>
            </a:pPr>
            <a:r>
              <a:rPr lang="en-US" sz="1800" b="1" dirty="0">
                <a:solidFill>
                  <a:schemeClr val="tx2"/>
                </a:solidFill>
              </a:rPr>
              <a:t>Smooth noisy series</a:t>
            </a:r>
            <a:endParaRPr lang="en-US" sz="1800" dirty="0"/>
          </a:p>
        </p:txBody>
      </p:sp>
      <p:sp>
        <p:nvSpPr>
          <p:cNvPr id="22" name="Text 16"/>
          <p:cNvSpPr txBox="1"/>
          <p:nvPr/>
        </p:nvSpPr>
        <p:spPr>
          <a:xfrm>
            <a:off x="6507328" y="5417820"/>
            <a:ext cx="4861408" cy="754380"/>
          </a:xfrm>
          <a:prstGeom prst="rect">
            <a:avLst/>
          </a:prstGeom>
          <a:noFill/>
          <a:ln/>
        </p:spPr>
        <p:txBody>
          <a:bodyPr wrap="square" lIns="0" tIns="0" rIns="0" bIns="0" rtlCol="0" anchor="t"/>
          <a:lstStyle/>
          <a:p>
            <a:pPr marL="0" indent="0">
              <a:buNone/>
            </a:pPr>
            <a:r>
              <a:rPr lang="en-US" sz="1600" dirty="0">
                <a:solidFill>
                  <a:schemeClr val="tx1"/>
                </a:solidFill>
              </a:rPr>
              <a:t>A rolling mean (7 or 30 days) shows the trend. Keep the raw series faint in the background for honesty.</a:t>
            </a:r>
            <a:endParaRPr lang="en-US" sz="1600" dirty="0"/>
          </a:p>
        </p:txBody>
      </p:sp>
      <p:sp>
        <p:nvSpPr>
          <p:cNvPr id="25" name="Slide Number Placeholder 0"/>
          <p:cNvSpPr>
            <a:spLocks noGrp="1"/>
          </p:cNvSpPr>
          <p:nvPr>
            <p:ph type="sldNum" sz="quarter" idx="4294967295"/>
          </p:nvPr>
        </p:nvSpPr>
        <p:spPr>
          <a:xfrm>
            <a:off x="0" y="1161288"/>
            <a:ext cx="502920" cy="18288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FFFFFF"/>
                </a:solidFill>
              </a:defRPr>
            </a:lvl1pPr>
          </a:lstStyle>
          <a:p>
            <a:pPr algn="ctr"/>
            <a:fld id="{F7021451-1387-4CA6-816F-3879F97B5CBC}" type="slidenum">
              <a:rPr lang="en-US" b="1"/>
              <a:t>27</a:t>
            </a:fld>
            <a:endParaRPr lang="en-US"/>
          </a:p>
        </p:txBody>
      </p:sp>
      <p:graphicFrame>
        <p:nvGraphicFramePr>
          <p:cNvPr id="23" name="Table 22">
            <a:extLst>
              <a:ext uri="{FF2B5EF4-FFF2-40B4-BE49-F238E27FC236}">
                <a16:creationId xmlns:a16="http://schemas.microsoft.com/office/drawing/2014/main" id="{09B4A554-4C88-FDAF-7745-F3A61E68645B}"/>
              </a:ext>
            </a:extLst>
          </p:cNvPr>
          <p:cNvGraphicFramePr>
            <a:graphicFrameLocks noGrp="1"/>
          </p:cNvGraphicFramePr>
          <p:nvPr>
            <p:extLst>
              <p:ext uri="{D42A27DB-BD31-4B8C-83A1-F6EECF244321}">
                <p14:modId xmlns:p14="http://schemas.microsoft.com/office/powerpoint/2010/main" val="1824759649"/>
              </p:ext>
            </p:extLst>
          </p:nvPr>
        </p:nvGraphicFramePr>
        <p:xfrm>
          <a:off x="7200952" y="3482340"/>
          <a:ext cx="4716424" cy="1341120"/>
        </p:xfrm>
        <a:graphic>
          <a:graphicData uri="http://schemas.openxmlformats.org/drawingml/2006/table">
            <a:tbl>
              <a:tblPr>
                <a:tableStyleId>{0E3FDE45-AF77-4B5C-9715-49D594BDF05E}</a:tableStyleId>
              </a:tblPr>
              <a:tblGrid>
                <a:gridCol w="1925641">
                  <a:extLst>
                    <a:ext uri="{9D8B030D-6E8A-4147-A177-3AD203B41FA5}">
                      <a16:colId xmlns:a16="http://schemas.microsoft.com/office/drawing/2014/main" val="3187604501"/>
                    </a:ext>
                  </a:extLst>
                </a:gridCol>
                <a:gridCol w="1077766">
                  <a:extLst>
                    <a:ext uri="{9D8B030D-6E8A-4147-A177-3AD203B41FA5}">
                      <a16:colId xmlns:a16="http://schemas.microsoft.com/office/drawing/2014/main" val="3567685583"/>
                    </a:ext>
                  </a:extLst>
                </a:gridCol>
                <a:gridCol w="1713017">
                  <a:extLst>
                    <a:ext uri="{9D8B030D-6E8A-4147-A177-3AD203B41FA5}">
                      <a16:colId xmlns:a16="http://schemas.microsoft.com/office/drawing/2014/main" val="2874414528"/>
                    </a:ext>
                  </a:extLst>
                </a:gridCol>
              </a:tblGrid>
              <a:tr h="256278">
                <a:tc>
                  <a:txBody>
                    <a:bodyPr/>
                    <a:lstStyle/>
                    <a:p>
                      <a:pPr>
                        <a:buNone/>
                      </a:pPr>
                      <a:r>
                        <a:rPr lang="en-US" sz="1600" dirty="0"/>
                        <a:t>in (minutes)</a:t>
                      </a:r>
                    </a:p>
                  </a:txBody>
                  <a:tcPr anchor="ctr"/>
                </a:tc>
                <a:tc>
                  <a:txBody>
                    <a:bodyPr/>
                    <a:lstStyle/>
                    <a:p>
                      <a:pPr>
                        <a:buNone/>
                      </a:pPr>
                      <a:r>
                        <a:rPr lang="en-US" sz="1600"/>
                        <a:t>Patients</a:t>
                      </a:r>
                    </a:p>
                  </a:txBody>
                  <a:tcPr anchor="ctr"/>
                </a:tc>
                <a:tc>
                  <a:txBody>
                    <a:bodyPr/>
                    <a:lstStyle/>
                    <a:p>
                      <a:pPr>
                        <a:buNone/>
                      </a:pPr>
                      <a:r>
                        <a:rPr lang="en-US" sz="1600"/>
                        <a:t>Percentage</a:t>
                      </a:r>
                    </a:p>
                  </a:txBody>
                  <a:tcPr anchor="ctr"/>
                </a:tc>
                <a:extLst>
                  <a:ext uri="{0D108BD9-81ED-4DB2-BD59-A6C34878D82A}">
                    <a16:rowId xmlns:a16="http://schemas.microsoft.com/office/drawing/2014/main" val="1084652000"/>
                  </a:ext>
                </a:extLst>
              </a:tr>
              <a:tr h="256278">
                <a:tc>
                  <a:txBody>
                    <a:bodyPr/>
                    <a:lstStyle/>
                    <a:p>
                      <a:pPr>
                        <a:buNone/>
                      </a:pPr>
                      <a:r>
                        <a:rPr lang="en-US" sz="1600"/>
                        <a:t>0–&lt;20</a:t>
                      </a:r>
                    </a:p>
                  </a:txBody>
                  <a:tcPr anchor="ctr"/>
                </a:tc>
                <a:tc>
                  <a:txBody>
                    <a:bodyPr/>
                    <a:lstStyle/>
                    <a:p>
                      <a:pPr>
                        <a:buNone/>
                      </a:pPr>
                      <a:r>
                        <a:rPr lang="en-US" sz="1600"/>
                        <a:t>6</a:t>
                      </a:r>
                    </a:p>
                  </a:txBody>
                  <a:tcPr anchor="ctr"/>
                </a:tc>
                <a:tc>
                  <a:txBody>
                    <a:bodyPr/>
                    <a:lstStyle/>
                    <a:p>
                      <a:pPr>
                        <a:buNone/>
                      </a:pPr>
                      <a:r>
                        <a:rPr lang="en-US" sz="1600"/>
                        <a:t>40.0%</a:t>
                      </a:r>
                    </a:p>
                  </a:txBody>
                  <a:tcPr anchor="ctr"/>
                </a:tc>
                <a:extLst>
                  <a:ext uri="{0D108BD9-81ED-4DB2-BD59-A6C34878D82A}">
                    <a16:rowId xmlns:a16="http://schemas.microsoft.com/office/drawing/2014/main" val="1614742783"/>
                  </a:ext>
                </a:extLst>
              </a:tr>
              <a:tr h="256278">
                <a:tc>
                  <a:txBody>
                    <a:bodyPr/>
                    <a:lstStyle/>
                    <a:p>
                      <a:pPr>
                        <a:buNone/>
                      </a:pPr>
                      <a:r>
                        <a:rPr lang="en-US" sz="1600"/>
                        <a:t>20–&lt;40</a:t>
                      </a:r>
                    </a:p>
                  </a:txBody>
                  <a:tcPr anchor="ctr"/>
                </a:tc>
                <a:tc>
                  <a:txBody>
                    <a:bodyPr/>
                    <a:lstStyle/>
                    <a:p>
                      <a:pPr>
                        <a:buNone/>
                      </a:pPr>
                      <a:r>
                        <a:rPr lang="en-US" sz="1600" dirty="0"/>
                        <a:t>6</a:t>
                      </a:r>
                    </a:p>
                  </a:txBody>
                  <a:tcPr anchor="ctr"/>
                </a:tc>
                <a:tc>
                  <a:txBody>
                    <a:bodyPr/>
                    <a:lstStyle/>
                    <a:p>
                      <a:pPr>
                        <a:buNone/>
                      </a:pPr>
                      <a:r>
                        <a:rPr lang="en-US" sz="1600"/>
                        <a:t>40.0%</a:t>
                      </a:r>
                    </a:p>
                  </a:txBody>
                  <a:tcPr anchor="ctr"/>
                </a:tc>
                <a:extLst>
                  <a:ext uri="{0D108BD9-81ED-4DB2-BD59-A6C34878D82A}">
                    <a16:rowId xmlns:a16="http://schemas.microsoft.com/office/drawing/2014/main" val="1836732310"/>
                  </a:ext>
                </a:extLst>
              </a:tr>
              <a:tr h="256278">
                <a:tc>
                  <a:txBody>
                    <a:bodyPr/>
                    <a:lstStyle/>
                    <a:p>
                      <a:pPr>
                        <a:buNone/>
                      </a:pPr>
                      <a:r>
                        <a:rPr lang="en-US" sz="1600"/>
                        <a:t>40–&lt;60</a:t>
                      </a:r>
                    </a:p>
                  </a:txBody>
                  <a:tcPr anchor="ctr"/>
                </a:tc>
                <a:tc>
                  <a:txBody>
                    <a:bodyPr/>
                    <a:lstStyle/>
                    <a:p>
                      <a:pPr>
                        <a:buNone/>
                      </a:pPr>
                      <a:r>
                        <a:rPr lang="en-US" sz="1600"/>
                        <a:t>2</a:t>
                      </a:r>
                    </a:p>
                  </a:txBody>
                  <a:tcPr anchor="ctr"/>
                </a:tc>
                <a:tc>
                  <a:txBody>
                    <a:bodyPr/>
                    <a:lstStyle/>
                    <a:p>
                      <a:pPr>
                        <a:buNone/>
                      </a:pPr>
                      <a:r>
                        <a:rPr lang="en-US" sz="1600" dirty="0"/>
                        <a:t>13.3%</a:t>
                      </a:r>
                    </a:p>
                  </a:txBody>
                  <a:tcPr anchor="ctr"/>
                </a:tc>
                <a:extLst>
                  <a:ext uri="{0D108BD9-81ED-4DB2-BD59-A6C34878D82A}">
                    <a16:rowId xmlns:a16="http://schemas.microsoft.com/office/drawing/2014/main" val="4229869993"/>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3"/>
          <p:cNvSpPr>
            <a:spLocks noGrp="1"/>
          </p:cNvSpPr>
          <p:nvPr>
            <p:ph type="title" idx="103" hasCustomPrompt="1"/>
          </p:nvPr>
        </p:nvSpPr>
        <p:spPr>
          <a:xfrm>
            <a:off x="548640" y="182880"/>
            <a:ext cx="11094415" cy="914400"/>
          </a:xfrm>
          <a:prstGeom prst="rect">
            <a:avLst/>
          </a:prstGeom>
          <a:noFill/>
          <a:ln/>
        </p:spPr>
        <p:txBody>
          <a:bodyPr wrap="square" lIns="0" tIns="0" rIns="0" bIns="0" rtlCol="0" anchor="b"/>
          <a:lstStyle/>
          <a:p>
            <a:pPr marL="0" indent="0" algn="l">
              <a:buNone/>
            </a:pPr>
            <a:r>
              <a:rPr lang="en-US" sz="3600" dirty="0">
                <a:solidFill>
                  <a:srgbClr val="FFFFFF"/>
                </a:solidFill>
                <a:latin typeface="Calibri" pitchFamily="34" charset="0"/>
                <a:ea typeface="Calibri" pitchFamily="34" charset="-122"/>
                <a:cs typeface="Calibri" pitchFamily="34" charset="-120"/>
              </a:rPr>
              <a:t>Lab 1: clean a messy dataset, then visualize it</a:t>
            </a:r>
            <a:endParaRPr lang="en-US" sz="3600" dirty="0"/>
          </a:p>
        </p:txBody>
      </p:sp>
      <p:sp>
        <p:nvSpPr>
          <p:cNvPr id="3" name="Text 1"/>
          <p:cNvSpPr txBox="1"/>
          <p:nvPr/>
        </p:nvSpPr>
        <p:spPr>
          <a:xfrm>
            <a:off x="548640" y="1463040"/>
            <a:ext cx="6949440" cy="4800600"/>
          </a:xfrm>
          <a:prstGeom prst="rect">
            <a:avLst/>
          </a:prstGeom>
          <a:noFill/>
          <a:ln/>
        </p:spPr>
        <p:txBody>
          <a:bodyPr wrap="square" lIns="25400" tIns="0" rIns="25400" bIns="25400" rtlCol="0" anchor="t"/>
          <a:lstStyle/>
          <a:p>
            <a:pPr marL="342900" indent="-342900">
              <a:spcAft>
                <a:spcPts val="1000"/>
              </a:spcAft>
              <a:buSzPct val="100000"/>
              <a:buFont typeface="+mj-lt"/>
              <a:buAutoNum type="arabicPeriod"/>
            </a:pPr>
            <a:r>
              <a:rPr lang="en-US" sz="1700" dirty="0">
                <a:solidFill>
                  <a:schemeClr val="bg1"/>
                </a:solidFill>
              </a:rPr>
              <a:t>Open Notebook 01 in Google Colab (File › Upload notebook).</a:t>
            </a:r>
            <a:endParaRPr lang="en-US" sz="1700" dirty="0"/>
          </a:p>
          <a:p>
            <a:pPr marL="342900" indent="-342900">
              <a:spcAft>
                <a:spcPts val="1000"/>
              </a:spcAft>
              <a:buSzPct val="100000"/>
              <a:buFont typeface="+mj-lt"/>
              <a:buAutoNum type="arabicPeriod"/>
            </a:pPr>
            <a:r>
              <a:rPr lang="en-US" sz="1700" dirty="0">
                <a:solidFill>
                  <a:schemeClr val="bg1"/>
                </a:solidFill>
              </a:rPr>
              <a:t>Profile the raw data: list every quality problem you find.</a:t>
            </a:r>
            <a:endParaRPr lang="en-US" sz="1700" dirty="0"/>
          </a:p>
          <a:p>
            <a:pPr marL="342900" indent="-342900">
              <a:spcAft>
                <a:spcPts val="1000"/>
              </a:spcAft>
              <a:buSzPct val="100000"/>
              <a:buFont typeface="+mj-lt"/>
              <a:buAutoNum type="arabicPeriod"/>
            </a:pPr>
            <a:r>
              <a:rPr lang="en-US" sz="1700" dirty="0">
                <a:solidFill>
                  <a:schemeClr val="bg1"/>
                </a:solidFill>
              </a:rPr>
              <a:t>Clean step by step: duplicates, types, labels, missing values, outliers.</a:t>
            </a:r>
            <a:endParaRPr lang="en-US" sz="1700" dirty="0"/>
          </a:p>
          <a:p>
            <a:pPr marL="342900" indent="-342900">
              <a:spcAft>
                <a:spcPts val="1000"/>
              </a:spcAft>
              <a:buSzPct val="100000"/>
              <a:buFont typeface="+mj-lt"/>
              <a:buAutoNum type="arabicPeriod"/>
            </a:pPr>
            <a:r>
              <a:rPr lang="en-US" sz="1700" dirty="0">
                <a:solidFill>
                  <a:schemeClr val="bg1"/>
                </a:solidFill>
              </a:rPr>
              <a:t>Exercise 1: fix the ×10 price typos instead of dropping them.</a:t>
            </a:r>
            <a:endParaRPr lang="en-US" sz="1700" dirty="0"/>
          </a:p>
          <a:p>
            <a:pPr marL="342900" indent="-342900">
              <a:spcAft>
                <a:spcPts val="1000"/>
              </a:spcAft>
              <a:buSzPct val="100000"/>
              <a:buFont typeface="+mj-lt"/>
              <a:buAutoNum type="arabicPeriod"/>
            </a:pPr>
            <a:r>
              <a:rPr lang="en-US" sz="1700" dirty="0">
                <a:solidFill>
                  <a:schemeClr val="bg1"/>
                </a:solidFill>
              </a:rPr>
              <a:t>Exercise 2: 100% stacked bar of revenue share by product per quarter.</a:t>
            </a:r>
            <a:endParaRPr lang="en-US" sz="1700" dirty="0"/>
          </a:p>
          <a:p>
            <a:pPr marL="342900" indent="-342900">
              <a:spcAft>
                <a:spcPts val="1000"/>
              </a:spcAft>
              <a:buSzPct val="100000"/>
              <a:buFont typeface="+mj-lt"/>
              <a:buAutoNum type="arabicPeriod"/>
            </a:pPr>
            <a:r>
              <a:rPr lang="en-US" sz="1700" dirty="0">
                <a:solidFill>
                  <a:schemeClr val="bg1"/>
                </a:solidFill>
              </a:rPr>
              <a:t>Exercise 3: is missingness in ratings related to product?</a:t>
            </a:r>
            <a:endParaRPr lang="en-US" sz="1700" dirty="0"/>
          </a:p>
          <a:p>
            <a:pPr marL="342900" indent="-342900">
              <a:spcAft>
                <a:spcPts val="1000"/>
              </a:spcAft>
              <a:buSzPct val="100000"/>
              <a:buFont typeface="+mj-lt"/>
              <a:buAutoNum type="arabicPeriod"/>
            </a:pPr>
            <a:r>
              <a:rPr lang="en-US" sz="1700" dirty="0">
                <a:solidFill>
                  <a:schemeClr val="bg1"/>
                </a:solidFill>
              </a:rPr>
              <a:t>Submit the notebook with a short markdown note on each cleaning decision.</a:t>
            </a:r>
            <a:endParaRPr lang="en-US" sz="1700" dirty="0"/>
          </a:p>
        </p:txBody>
      </p:sp>
      <p:sp>
        <p:nvSpPr>
          <p:cNvPr id="4" name="card"/>
          <p:cNvSpPr/>
          <p:nvPr/>
        </p:nvSpPr>
        <p:spPr>
          <a:xfrm>
            <a:off x="7909560" y="1463040"/>
            <a:ext cx="3733495" cy="4800600"/>
          </a:xfrm>
          <a:prstGeom prst="roundRect">
            <a:avLst>
              <a:gd name="adj" fmla="val 2939"/>
            </a:avLst>
          </a:prstGeom>
          <a:solidFill>
            <a:srgbClr val="17375E"/>
          </a:solidFill>
          <a:ln/>
        </p:spPr>
        <p:txBody>
          <a:bodyPr/>
          <a:lstStyle/>
          <a:p>
            <a:endParaRPr lang="en-US"/>
          </a:p>
        </p:txBody>
      </p:sp>
      <p:sp>
        <p:nvSpPr>
          <p:cNvPr id="5" name="icon-circle"/>
          <p:cNvSpPr/>
          <p:nvPr/>
        </p:nvSpPr>
        <p:spPr>
          <a:xfrm>
            <a:off x="8183880" y="1737360"/>
            <a:ext cx="594360" cy="594360"/>
          </a:xfrm>
          <a:prstGeom prst="ellipse">
            <a:avLst/>
          </a:prstGeom>
          <a:solidFill>
            <a:schemeClr val="accent2"/>
          </a:solidFill>
          <a:ln/>
        </p:spPr>
        <p:txBody>
          <a:bodyPr/>
          <a:lstStyle/>
          <a:p>
            <a:endParaRPr lang="en-US"/>
          </a:p>
        </p:txBody>
      </p:sp>
      <p:pic>
        <p:nvPicPr>
          <p:cNvPr id="6" name="Image 0" descr="LaptopCode icon"/>
          <p:cNvPicPr>
            <a:picLocks noChangeAspect="1"/>
          </p:cNvPicPr>
          <p:nvPr/>
        </p:nvPicPr>
        <p:blipFill>
          <a:blip r:embed="rId3"/>
          <a:stretch>
            <a:fillRect/>
          </a:stretch>
        </p:blipFill>
        <p:spPr>
          <a:xfrm>
            <a:off x="8326526" y="1880006"/>
            <a:ext cx="309067" cy="309067"/>
          </a:xfrm>
          <a:prstGeom prst="rect">
            <a:avLst/>
          </a:prstGeom>
        </p:spPr>
      </p:pic>
      <p:sp>
        <p:nvSpPr>
          <p:cNvPr id="7" name="Text 4"/>
          <p:cNvSpPr txBox="1"/>
          <p:nvPr/>
        </p:nvSpPr>
        <p:spPr>
          <a:xfrm>
            <a:off x="8915400" y="1737360"/>
            <a:ext cx="2544775" cy="594360"/>
          </a:xfrm>
          <a:prstGeom prst="rect">
            <a:avLst/>
          </a:prstGeom>
          <a:noFill/>
          <a:ln/>
        </p:spPr>
        <p:txBody>
          <a:bodyPr wrap="square" lIns="0" tIns="0" rIns="0" bIns="0" rtlCol="0" anchor="ctr"/>
          <a:lstStyle/>
          <a:p>
            <a:pPr marL="0" indent="0">
              <a:buNone/>
            </a:pPr>
            <a:r>
              <a:rPr lang="en-US" sz="1800" b="1" dirty="0">
                <a:solidFill>
                  <a:schemeClr val="accent6"/>
                </a:solidFill>
              </a:rPr>
              <a:t>Lab: 2.5 hours</a:t>
            </a:r>
            <a:endParaRPr lang="en-US" sz="1800" dirty="0"/>
          </a:p>
        </p:txBody>
      </p:sp>
      <p:sp>
        <p:nvSpPr>
          <p:cNvPr id="8" name="Text 5"/>
          <p:cNvSpPr txBox="1"/>
          <p:nvPr/>
        </p:nvSpPr>
        <p:spPr>
          <a:xfrm>
            <a:off x="8183880" y="2560320"/>
            <a:ext cx="3184855" cy="365760"/>
          </a:xfrm>
          <a:prstGeom prst="rect">
            <a:avLst/>
          </a:prstGeom>
          <a:noFill/>
          <a:ln/>
        </p:spPr>
        <p:txBody>
          <a:bodyPr wrap="square" lIns="0" tIns="0" rIns="0" bIns="0" rtlCol="0" anchor="ctr"/>
          <a:lstStyle/>
          <a:p>
            <a:pPr marL="0" indent="0">
              <a:buNone/>
            </a:pPr>
            <a:r>
              <a:rPr lang="en-US" sz="1500" b="1" dirty="0">
                <a:solidFill>
                  <a:schemeClr val="bg2"/>
                </a:solidFill>
              </a:rPr>
              <a:t>Files</a:t>
            </a:r>
            <a:endParaRPr lang="en-US" sz="1500" dirty="0"/>
          </a:p>
        </p:txBody>
      </p:sp>
      <p:sp>
        <p:nvSpPr>
          <p:cNvPr id="9" name="Text 6"/>
          <p:cNvSpPr txBox="1"/>
          <p:nvPr/>
        </p:nvSpPr>
        <p:spPr>
          <a:xfrm>
            <a:off x="8183880" y="2971800"/>
            <a:ext cx="3276295" cy="3108960"/>
          </a:xfrm>
          <a:prstGeom prst="rect">
            <a:avLst/>
          </a:prstGeom>
          <a:noFill/>
          <a:ln/>
        </p:spPr>
        <p:txBody>
          <a:bodyPr wrap="square" lIns="0" tIns="0" rIns="0" bIns="0" rtlCol="0" anchor="t"/>
          <a:lstStyle/>
          <a:p>
            <a:pPr marL="0" indent="0">
              <a:spcAft>
                <a:spcPts val="600"/>
              </a:spcAft>
              <a:buNone/>
            </a:pPr>
            <a:r>
              <a:rPr lang="en-US" sz="1300" dirty="0">
                <a:solidFill>
                  <a:srgbClr val="DBE5F1"/>
                </a:solidFill>
                <a:latin typeface="Courier New" pitchFamily="34" charset="0"/>
                <a:ea typeface="Courier New" pitchFamily="34" charset="-122"/>
                <a:cs typeface="Courier New" pitchFamily="34" charset="-120"/>
              </a:rPr>
              <a:t>notebooks/student/</a:t>
            </a:r>
            <a:endParaRPr lang="en-US" sz="1300" dirty="0"/>
          </a:p>
          <a:p>
            <a:pPr marL="0" indent="0">
              <a:spcAft>
                <a:spcPts val="600"/>
              </a:spcAft>
              <a:buNone/>
            </a:pPr>
            <a:r>
              <a:rPr lang="en-US" sz="1300" dirty="0">
                <a:solidFill>
                  <a:srgbClr val="DBE5F1"/>
                </a:solidFill>
                <a:latin typeface="Courier New" pitchFamily="34" charset="0"/>
                <a:ea typeface="Courier New" pitchFamily="34" charset="-122"/>
                <a:cs typeface="Courier New" pitchFamily="34" charset="-120"/>
              </a:rPr>
              <a:t>01_Data_Preprocessing_</a:t>
            </a:r>
            <a:endParaRPr lang="en-US" sz="1300" dirty="0"/>
          </a:p>
          <a:p>
            <a:pPr marL="0" indent="0">
              <a:spcAft>
                <a:spcPts val="600"/>
              </a:spcAft>
              <a:buNone/>
            </a:pPr>
            <a:r>
              <a:rPr lang="en-US" sz="1300" dirty="0">
                <a:solidFill>
                  <a:srgbClr val="DBE5F1"/>
                </a:solidFill>
                <a:latin typeface="Courier New" pitchFamily="34" charset="0"/>
                <a:ea typeface="Courier New" pitchFamily="34" charset="-122"/>
                <a:cs typeface="Courier New" pitchFamily="34" charset="-120"/>
              </a:rPr>
              <a:t>for_Visualization.ipynb</a:t>
            </a:r>
            <a:endParaRPr lang="en-US" sz="1300" dirty="0"/>
          </a:p>
          <a:p>
            <a:pPr marL="0" indent="0">
              <a:spcAft>
                <a:spcPts val="600"/>
              </a:spcAft>
              <a:buNone/>
            </a:pPr>
            <a:endParaRPr lang="en-US" sz="1300" dirty="0"/>
          </a:p>
          <a:p>
            <a:pPr marL="0" indent="0">
              <a:spcAft>
                <a:spcPts val="600"/>
              </a:spcAft>
              <a:buNone/>
            </a:pPr>
            <a:r>
              <a:rPr lang="en-US" sz="1300" dirty="0">
                <a:solidFill>
                  <a:srgbClr val="DBE5F1"/>
                </a:solidFill>
                <a:latin typeface="Courier New" pitchFamily="34" charset="0"/>
                <a:ea typeface="Courier New" pitchFamily="34" charset="-122"/>
                <a:cs typeface="Courier New" pitchFamily="34" charset="-120"/>
              </a:rPr>
              <a:t>Output:</a:t>
            </a:r>
            <a:endParaRPr lang="en-US" sz="1300" dirty="0"/>
          </a:p>
          <a:p>
            <a:pPr marL="0" indent="0">
              <a:spcAft>
                <a:spcPts val="600"/>
              </a:spcAft>
              <a:buNone/>
            </a:pPr>
            <a:r>
              <a:rPr lang="en-US" sz="1300" dirty="0">
                <a:solidFill>
                  <a:srgbClr val="DBE5F1"/>
                </a:solidFill>
                <a:latin typeface="Courier New" pitchFamily="34" charset="0"/>
                <a:ea typeface="Courier New" pitchFamily="34" charset="-122"/>
                <a:cs typeface="Courier New" pitchFamily="34" charset="-120"/>
              </a:rPr>
              <a:t>electronics_sales_clean.csv</a:t>
            </a:r>
            <a:endParaRPr lang="en-US" sz="1300" dirty="0"/>
          </a:p>
        </p:txBody>
      </p:sp>
      <p:sp>
        <p:nvSpPr>
          <p:cNvPr id="25" name="Slide Number Placeholder 0"/>
          <p:cNvSpPr>
            <a:spLocks noGrp="1"/>
          </p:cNvSpPr>
          <p:nvPr>
            <p:ph type="sldNum" sz="quarter" idx="4294967295"/>
          </p:nvPr>
        </p:nvSpPr>
        <p:spPr>
          <a:xfrm>
            <a:off x="0" y="1161288"/>
            <a:ext cx="502920" cy="18288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FFFFFF"/>
                </a:solidFill>
              </a:defRPr>
            </a:lvl1pPr>
          </a:lstStyle>
          <a:p>
            <a:pPr algn="ctr"/>
            <a:fld id="{F7021451-1387-4CA6-816F-3879F97B5CBC}" type="slidenum">
              <a:rPr lang="en-US" b="1"/>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3"/>
          <p:cNvSpPr>
            <a:spLocks noGrp="1"/>
          </p:cNvSpPr>
          <p:nvPr>
            <p:ph type="title" idx="103" hasCustomPrompt="1"/>
          </p:nvPr>
        </p:nvSpPr>
        <p:spPr>
          <a:xfrm>
            <a:off x="548640" y="182880"/>
            <a:ext cx="11094415" cy="914400"/>
          </a:xfrm>
          <a:prstGeom prst="rect">
            <a:avLst/>
          </a:prstGeom>
          <a:noFill/>
          <a:ln/>
        </p:spPr>
        <p:txBody>
          <a:bodyPr wrap="square" lIns="0" tIns="0" rIns="0" bIns="0" rtlCol="0" anchor="b"/>
          <a:lstStyle/>
          <a:p>
            <a:pPr marL="0" indent="0" algn="l">
              <a:buNone/>
            </a:pPr>
            <a:r>
              <a:rPr lang="en-US" sz="3600" dirty="0">
                <a:solidFill>
                  <a:srgbClr val="FFFFFF"/>
                </a:solidFill>
                <a:latin typeface="Calibri" pitchFamily="34" charset="0"/>
                <a:ea typeface="Calibri" pitchFamily="34" charset="-122"/>
                <a:cs typeface="Calibri" pitchFamily="34" charset="-120"/>
              </a:rPr>
              <a:t>Key takeaways</a:t>
            </a:r>
            <a:endParaRPr lang="en-US" sz="3600" dirty="0"/>
          </a:p>
        </p:txBody>
      </p:sp>
      <p:sp>
        <p:nvSpPr>
          <p:cNvPr id="3" name="card"/>
          <p:cNvSpPr/>
          <p:nvPr/>
        </p:nvSpPr>
        <p:spPr>
          <a:xfrm>
            <a:off x="548640" y="1463040"/>
            <a:ext cx="5410048" cy="2263140"/>
          </a:xfrm>
          <a:prstGeom prst="roundRect">
            <a:avLst>
              <a:gd name="adj" fmla="val 4848"/>
            </a:avLst>
          </a:prstGeom>
          <a:solidFill>
            <a:srgbClr val="17375E"/>
          </a:solidFill>
          <a:ln/>
        </p:spPr>
        <p:txBody>
          <a:bodyPr/>
          <a:lstStyle/>
          <a:p>
            <a:endParaRPr lang="en-US" sz="2000"/>
          </a:p>
        </p:txBody>
      </p:sp>
      <p:sp>
        <p:nvSpPr>
          <p:cNvPr id="4" name="icon-circle"/>
          <p:cNvSpPr/>
          <p:nvPr/>
        </p:nvSpPr>
        <p:spPr>
          <a:xfrm>
            <a:off x="822960" y="1737360"/>
            <a:ext cx="566928" cy="566928"/>
          </a:xfrm>
          <a:prstGeom prst="ellipse">
            <a:avLst/>
          </a:prstGeom>
          <a:solidFill>
            <a:schemeClr val="accent1"/>
          </a:solidFill>
          <a:ln/>
        </p:spPr>
        <p:txBody>
          <a:bodyPr/>
          <a:lstStyle/>
          <a:p>
            <a:endParaRPr lang="en-US"/>
          </a:p>
        </p:txBody>
      </p:sp>
      <p:pic>
        <p:nvPicPr>
          <p:cNvPr id="5" name="Image 0" descr="Eye icon"/>
          <p:cNvPicPr>
            <a:picLocks noChangeAspect="1"/>
          </p:cNvPicPr>
          <p:nvPr/>
        </p:nvPicPr>
        <p:blipFill>
          <a:blip r:embed="rId3"/>
          <a:stretch>
            <a:fillRect/>
          </a:stretch>
        </p:blipFill>
        <p:spPr>
          <a:xfrm>
            <a:off x="959023" y="1873423"/>
            <a:ext cx="294803" cy="294803"/>
          </a:xfrm>
          <a:prstGeom prst="rect">
            <a:avLst/>
          </a:prstGeom>
        </p:spPr>
      </p:pic>
      <p:sp>
        <p:nvSpPr>
          <p:cNvPr id="6" name="Text 3"/>
          <p:cNvSpPr txBox="1"/>
          <p:nvPr/>
        </p:nvSpPr>
        <p:spPr>
          <a:xfrm>
            <a:off x="822960" y="2423160"/>
            <a:ext cx="4861408" cy="411480"/>
          </a:xfrm>
          <a:prstGeom prst="rect">
            <a:avLst/>
          </a:prstGeom>
          <a:noFill/>
          <a:ln/>
        </p:spPr>
        <p:txBody>
          <a:bodyPr wrap="square" lIns="0" tIns="0" rIns="0" bIns="0" rtlCol="0" anchor="t"/>
          <a:lstStyle/>
          <a:p>
            <a:pPr marL="0" indent="0">
              <a:buNone/>
            </a:pPr>
            <a:r>
              <a:rPr lang="en-US" sz="1800" b="1" dirty="0">
                <a:solidFill>
                  <a:schemeClr val="bg1"/>
                </a:solidFill>
              </a:rPr>
              <a:t>Always plot your data</a:t>
            </a:r>
            <a:endParaRPr lang="en-US" sz="1800" dirty="0"/>
          </a:p>
        </p:txBody>
      </p:sp>
      <p:sp>
        <p:nvSpPr>
          <p:cNvPr id="7" name="Text 4"/>
          <p:cNvSpPr txBox="1"/>
          <p:nvPr/>
        </p:nvSpPr>
        <p:spPr>
          <a:xfrm>
            <a:off x="822960" y="2880360"/>
            <a:ext cx="4861408" cy="754380"/>
          </a:xfrm>
          <a:prstGeom prst="rect">
            <a:avLst/>
          </a:prstGeom>
          <a:noFill/>
          <a:ln/>
        </p:spPr>
        <p:txBody>
          <a:bodyPr wrap="square" lIns="0" tIns="0" rIns="0" bIns="0" rtlCol="0" anchor="t"/>
          <a:lstStyle/>
          <a:p>
            <a:pPr marL="0" indent="0">
              <a:buNone/>
            </a:pPr>
            <a:r>
              <a:rPr lang="en-US" sz="1600" dirty="0">
                <a:solidFill>
                  <a:schemeClr val="bg2"/>
                </a:solidFill>
              </a:rPr>
              <a:t>Statistics can hide structure (Anscombe).</a:t>
            </a:r>
            <a:endParaRPr lang="en-US" sz="1600" dirty="0"/>
          </a:p>
        </p:txBody>
      </p:sp>
      <p:sp>
        <p:nvSpPr>
          <p:cNvPr id="8" name="card"/>
          <p:cNvSpPr/>
          <p:nvPr/>
        </p:nvSpPr>
        <p:spPr>
          <a:xfrm>
            <a:off x="6233008" y="1463040"/>
            <a:ext cx="5410048" cy="2263140"/>
          </a:xfrm>
          <a:prstGeom prst="roundRect">
            <a:avLst>
              <a:gd name="adj" fmla="val 4848"/>
            </a:avLst>
          </a:prstGeom>
          <a:solidFill>
            <a:srgbClr val="17375E"/>
          </a:solidFill>
          <a:ln/>
        </p:spPr>
        <p:txBody>
          <a:bodyPr/>
          <a:lstStyle/>
          <a:p>
            <a:endParaRPr lang="en-US" sz="2000"/>
          </a:p>
        </p:txBody>
      </p:sp>
      <p:sp>
        <p:nvSpPr>
          <p:cNvPr id="9" name="icon-circle"/>
          <p:cNvSpPr/>
          <p:nvPr/>
        </p:nvSpPr>
        <p:spPr>
          <a:xfrm>
            <a:off x="6507328" y="1737360"/>
            <a:ext cx="566928" cy="566928"/>
          </a:xfrm>
          <a:prstGeom prst="ellipse">
            <a:avLst/>
          </a:prstGeom>
          <a:solidFill>
            <a:schemeClr val="accent1"/>
          </a:solidFill>
          <a:ln/>
        </p:spPr>
        <p:txBody>
          <a:bodyPr/>
          <a:lstStyle/>
          <a:p>
            <a:endParaRPr lang="en-US"/>
          </a:p>
        </p:txBody>
      </p:sp>
      <p:pic>
        <p:nvPicPr>
          <p:cNvPr id="10" name="Image 1" descr="Hashtag icon"/>
          <p:cNvPicPr>
            <a:picLocks noChangeAspect="1"/>
          </p:cNvPicPr>
          <p:nvPr/>
        </p:nvPicPr>
        <p:blipFill>
          <a:blip r:embed="rId4"/>
          <a:stretch>
            <a:fillRect/>
          </a:stretch>
        </p:blipFill>
        <p:spPr>
          <a:xfrm>
            <a:off x="6643390" y="1873423"/>
            <a:ext cx="294803" cy="294803"/>
          </a:xfrm>
          <a:prstGeom prst="rect">
            <a:avLst/>
          </a:prstGeom>
        </p:spPr>
      </p:pic>
      <p:sp>
        <p:nvSpPr>
          <p:cNvPr id="11" name="Text 7"/>
          <p:cNvSpPr txBox="1"/>
          <p:nvPr/>
        </p:nvSpPr>
        <p:spPr>
          <a:xfrm>
            <a:off x="6507328" y="2423160"/>
            <a:ext cx="4861408" cy="411480"/>
          </a:xfrm>
          <a:prstGeom prst="rect">
            <a:avLst/>
          </a:prstGeom>
          <a:noFill/>
          <a:ln/>
        </p:spPr>
        <p:txBody>
          <a:bodyPr wrap="square" lIns="0" tIns="0" rIns="0" bIns="0" rtlCol="0" anchor="t"/>
          <a:lstStyle/>
          <a:p>
            <a:pPr marL="0" indent="0">
              <a:buNone/>
            </a:pPr>
            <a:r>
              <a:rPr lang="en-US" sz="1800" b="1" dirty="0">
                <a:solidFill>
                  <a:schemeClr val="bg1"/>
                </a:solidFill>
              </a:rPr>
              <a:t>Data type decides the chart</a:t>
            </a:r>
            <a:endParaRPr lang="en-US" sz="1800" dirty="0"/>
          </a:p>
        </p:txBody>
      </p:sp>
      <p:sp>
        <p:nvSpPr>
          <p:cNvPr id="12" name="Text 8"/>
          <p:cNvSpPr txBox="1"/>
          <p:nvPr/>
        </p:nvSpPr>
        <p:spPr>
          <a:xfrm>
            <a:off x="6507328" y="2880360"/>
            <a:ext cx="4861408" cy="754380"/>
          </a:xfrm>
          <a:prstGeom prst="rect">
            <a:avLst/>
          </a:prstGeom>
          <a:noFill/>
          <a:ln/>
        </p:spPr>
        <p:txBody>
          <a:bodyPr wrap="square" lIns="0" tIns="0" rIns="0" bIns="0" rtlCol="0" anchor="t"/>
          <a:lstStyle/>
          <a:p>
            <a:pPr marL="0" indent="0">
              <a:buNone/>
            </a:pPr>
            <a:r>
              <a:rPr lang="en-US" sz="1600" dirty="0">
                <a:solidFill>
                  <a:schemeClr val="bg2"/>
                </a:solidFill>
              </a:rPr>
              <a:t>Nominal, ordinal, interval, ratio, temporal.</a:t>
            </a:r>
            <a:endParaRPr lang="en-US" sz="1600" dirty="0"/>
          </a:p>
        </p:txBody>
      </p:sp>
      <p:sp>
        <p:nvSpPr>
          <p:cNvPr id="13" name="card"/>
          <p:cNvSpPr/>
          <p:nvPr/>
        </p:nvSpPr>
        <p:spPr>
          <a:xfrm>
            <a:off x="548640" y="4000500"/>
            <a:ext cx="5410048" cy="2263140"/>
          </a:xfrm>
          <a:prstGeom prst="roundRect">
            <a:avLst>
              <a:gd name="adj" fmla="val 4848"/>
            </a:avLst>
          </a:prstGeom>
          <a:solidFill>
            <a:srgbClr val="17375E"/>
          </a:solidFill>
          <a:ln/>
        </p:spPr>
        <p:txBody>
          <a:bodyPr/>
          <a:lstStyle/>
          <a:p>
            <a:endParaRPr lang="en-US" sz="2000"/>
          </a:p>
        </p:txBody>
      </p:sp>
      <p:sp>
        <p:nvSpPr>
          <p:cNvPr id="14" name="icon-circle"/>
          <p:cNvSpPr/>
          <p:nvPr/>
        </p:nvSpPr>
        <p:spPr>
          <a:xfrm>
            <a:off x="822960" y="4274820"/>
            <a:ext cx="566928" cy="566928"/>
          </a:xfrm>
          <a:prstGeom prst="ellipse">
            <a:avLst/>
          </a:prstGeom>
          <a:solidFill>
            <a:schemeClr val="accent1"/>
          </a:solidFill>
          <a:ln/>
        </p:spPr>
        <p:txBody>
          <a:bodyPr/>
          <a:lstStyle/>
          <a:p>
            <a:endParaRPr lang="en-US"/>
          </a:p>
        </p:txBody>
      </p:sp>
      <p:pic>
        <p:nvPicPr>
          <p:cNvPr id="15" name="Image 2" descr="Bullseye icon"/>
          <p:cNvPicPr>
            <a:picLocks noChangeAspect="1"/>
          </p:cNvPicPr>
          <p:nvPr/>
        </p:nvPicPr>
        <p:blipFill>
          <a:blip r:embed="rId5"/>
          <a:stretch>
            <a:fillRect/>
          </a:stretch>
        </p:blipFill>
        <p:spPr>
          <a:xfrm>
            <a:off x="959023" y="4410883"/>
            <a:ext cx="294803" cy="294803"/>
          </a:xfrm>
          <a:prstGeom prst="rect">
            <a:avLst/>
          </a:prstGeom>
        </p:spPr>
      </p:pic>
      <p:sp>
        <p:nvSpPr>
          <p:cNvPr id="16" name="Text 11"/>
          <p:cNvSpPr txBox="1"/>
          <p:nvPr/>
        </p:nvSpPr>
        <p:spPr>
          <a:xfrm>
            <a:off x="822960" y="4960620"/>
            <a:ext cx="4861408" cy="411480"/>
          </a:xfrm>
          <a:prstGeom prst="rect">
            <a:avLst/>
          </a:prstGeom>
          <a:noFill/>
          <a:ln/>
        </p:spPr>
        <p:txBody>
          <a:bodyPr wrap="square" lIns="0" tIns="0" rIns="0" bIns="0" rtlCol="0" anchor="t"/>
          <a:lstStyle/>
          <a:p>
            <a:pPr marL="0" indent="0">
              <a:buNone/>
            </a:pPr>
            <a:r>
              <a:rPr lang="en-US" sz="1800" b="1" dirty="0">
                <a:solidFill>
                  <a:schemeClr val="bg1"/>
                </a:solidFill>
              </a:rPr>
              <a:t>Start from the question</a:t>
            </a:r>
            <a:endParaRPr lang="en-US" sz="1800" dirty="0"/>
          </a:p>
        </p:txBody>
      </p:sp>
      <p:sp>
        <p:nvSpPr>
          <p:cNvPr id="17" name="Text 12"/>
          <p:cNvSpPr txBox="1"/>
          <p:nvPr/>
        </p:nvSpPr>
        <p:spPr>
          <a:xfrm>
            <a:off x="822960" y="5417820"/>
            <a:ext cx="4861408" cy="754380"/>
          </a:xfrm>
          <a:prstGeom prst="rect">
            <a:avLst/>
          </a:prstGeom>
          <a:noFill/>
          <a:ln/>
        </p:spPr>
        <p:txBody>
          <a:bodyPr wrap="square" lIns="0" tIns="0" rIns="0" bIns="0" rtlCol="0" anchor="t"/>
          <a:lstStyle/>
          <a:p>
            <a:pPr marL="0" indent="0">
              <a:buNone/>
            </a:pPr>
            <a:r>
              <a:rPr lang="en-US" sz="1600" dirty="0">
                <a:solidFill>
                  <a:schemeClr val="bg2"/>
                </a:solidFill>
              </a:rPr>
              <a:t>Compare, distribute, compose, relate, trend, locate.</a:t>
            </a:r>
            <a:endParaRPr lang="en-US" sz="1600" dirty="0"/>
          </a:p>
        </p:txBody>
      </p:sp>
      <p:sp>
        <p:nvSpPr>
          <p:cNvPr id="18" name="card"/>
          <p:cNvSpPr/>
          <p:nvPr/>
        </p:nvSpPr>
        <p:spPr>
          <a:xfrm>
            <a:off x="6233008" y="4000500"/>
            <a:ext cx="5410048" cy="2263140"/>
          </a:xfrm>
          <a:prstGeom prst="roundRect">
            <a:avLst>
              <a:gd name="adj" fmla="val 4848"/>
            </a:avLst>
          </a:prstGeom>
          <a:solidFill>
            <a:srgbClr val="17375E"/>
          </a:solidFill>
          <a:ln/>
        </p:spPr>
        <p:txBody>
          <a:bodyPr/>
          <a:lstStyle/>
          <a:p>
            <a:endParaRPr lang="en-US" sz="2000"/>
          </a:p>
        </p:txBody>
      </p:sp>
      <p:sp>
        <p:nvSpPr>
          <p:cNvPr id="19" name="icon-circle"/>
          <p:cNvSpPr/>
          <p:nvPr/>
        </p:nvSpPr>
        <p:spPr>
          <a:xfrm>
            <a:off x="6507328" y="4274820"/>
            <a:ext cx="566928" cy="566928"/>
          </a:xfrm>
          <a:prstGeom prst="ellipse">
            <a:avLst/>
          </a:prstGeom>
          <a:solidFill>
            <a:schemeClr val="accent1"/>
          </a:solidFill>
          <a:ln/>
        </p:spPr>
        <p:txBody>
          <a:bodyPr/>
          <a:lstStyle/>
          <a:p>
            <a:endParaRPr lang="en-US"/>
          </a:p>
        </p:txBody>
      </p:sp>
      <p:pic>
        <p:nvPicPr>
          <p:cNvPr id="20" name="Image 3" descr="Broom icon"/>
          <p:cNvPicPr>
            <a:picLocks noChangeAspect="1"/>
          </p:cNvPicPr>
          <p:nvPr/>
        </p:nvPicPr>
        <p:blipFill>
          <a:blip r:embed="rId6"/>
          <a:stretch>
            <a:fillRect/>
          </a:stretch>
        </p:blipFill>
        <p:spPr>
          <a:xfrm>
            <a:off x="6643390" y="4410883"/>
            <a:ext cx="294803" cy="294803"/>
          </a:xfrm>
          <a:prstGeom prst="rect">
            <a:avLst/>
          </a:prstGeom>
        </p:spPr>
      </p:pic>
      <p:sp>
        <p:nvSpPr>
          <p:cNvPr id="21" name="Text 15"/>
          <p:cNvSpPr txBox="1"/>
          <p:nvPr/>
        </p:nvSpPr>
        <p:spPr>
          <a:xfrm>
            <a:off x="6507328" y="4960620"/>
            <a:ext cx="4861408" cy="411480"/>
          </a:xfrm>
          <a:prstGeom prst="rect">
            <a:avLst/>
          </a:prstGeom>
          <a:noFill/>
          <a:ln/>
        </p:spPr>
        <p:txBody>
          <a:bodyPr wrap="square" lIns="0" tIns="0" rIns="0" bIns="0" rtlCol="0" anchor="t"/>
          <a:lstStyle/>
          <a:p>
            <a:pPr marL="0" indent="0">
              <a:buNone/>
            </a:pPr>
            <a:r>
              <a:rPr lang="en-US" sz="1800" b="1" dirty="0">
                <a:solidFill>
                  <a:schemeClr val="bg1"/>
                </a:solidFill>
              </a:rPr>
              <a:t>Clean before you draw</a:t>
            </a:r>
            <a:endParaRPr lang="en-US" sz="1800" dirty="0"/>
          </a:p>
        </p:txBody>
      </p:sp>
      <p:sp>
        <p:nvSpPr>
          <p:cNvPr id="22" name="Text 16"/>
          <p:cNvSpPr txBox="1"/>
          <p:nvPr/>
        </p:nvSpPr>
        <p:spPr>
          <a:xfrm>
            <a:off x="6507328" y="5417820"/>
            <a:ext cx="4861408" cy="754380"/>
          </a:xfrm>
          <a:prstGeom prst="rect">
            <a:avLst/>
          </a:prstGeom>
          <a:noFill/>
          <a:ln/>
        </p:spPr>
        <p:txBody>
          <a:bodyPr wrap="square" lIns="0" tIns="0" rIns="0" bIns="0" rtlCol="0" anchor="t"/>
          <a:lstStyle/>
          <a:p>
            <a:pPr marL="0" indent="0">
              <a:buNone/>
            </a:pPr>
            <a:r>
              <a:rPr lang="en-US" sz="1600" dirty="0">
                <a:solidFill>
                  <a:schemeClr val="bg2"/>
                </a:solidFill>
              </a:rPr>
              <a:t>Types, labels, duplicates, missing, outliers, grain.</a:t>
            </a:r>
            <a:endParaRPr lang="en-US" sz="1600" dirty="0"/>
          </a:p>
        </p:txBody>
      </p:sp>
      <p:sp>
        <p:nvSpPr>
          <p:cNvPr id="25" name="Slide Number Placeholder 0"/>
          <p:cNvSpPr>
            <a:spLocks noGrp="1"/>
          </p:cNvSpPr>
          <p:nvPr>
            <p:ph type="sldNum" sz="quarter" idx="4294967295"/>
          </p:nvPr>
        </p:nvSpPr>
        <p:spPr>
          <a:xfrm>
            <a:off x="0" y="1161288"/>
            <a:ext cx="502920" cy="18288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FFFFFF"/>
                </a:solidFill>
              </a:defRPr>
            </a:lvl1pPr>
          </a:lstStyle>
          <a:p>
            <a:pPr algn="ctr"/>
            <a:fld id="{F7021451-1387-4CA6-816F-3879F97B5CBC}" type="slidenum">
              <a:rPr lang="en-US" b="1"/>
              <a:t>29</a:t>
            </a:fld>
            <a:endParaRPr lang="en-US"/>
          </a:p>
        </p:txBody>
      </p:sp>
    </p:spTree>
  </p:cSld>
  <p:clrMapOvr>
    <a:masterClrMapping/>
  </p:clrMapOvr>
</p:sld>
</file>

<file path=ppt/theme/theme1.xml><?xml version="1.0" encoding="utf-8"?>
<a:theme xmlns:a="http://schemas.openxmlformats.org/drawingml/2006/main" name="DataViz Module (navy-blue-red)">
  <a:themeElements>
    <a:clrScheme name="DataViz Module (navy-blue-red)">
      <a:dk1>
        <a:srgbClr val="000000"/>
      </a:dk1>
      <a:lt1>
        <a:srgbClr val="FFFFFF"/>
      </a:lt1>
      <a:dk2>
        <a:srgbClr val="1F497D"/>
      </a:dk2>
      <a:lt2>
        <a:srgbClr val="DBE5F1"/>
      </a:lt2>
      <a:accent1>
        <a:srgbClr val="4F81BD"/>
      </a:accent1>
      <a:accent2>
        <a:srgbClr val="C0504D"/>
      </a:accent2>
      <a:accent3>
        <a:srgbClr val="9BBB59"/>
      </a:accent3>
      <a:accent4>
        <a:srgbClr val="8064A2"/>
      </a:accent4>
      <a:accent5>
        <a:srgbClr val="7F7F7F"/>
      </a:accent5>
      <a:accent6>
        <a:srgbClr val="F79646"/>
      </a:accent6>
      <a:hlink>
        <a:srgbClr val="0000FF"/>
      </a:hlink>
      <a:folHlink>
        <a:srgbClr val="800080"/>
      </a:folHlink>
    </a:clrScheme>
    <a:fontScheme name="DataViz Module (navy-blue-red)">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145</TotalTime>
  <Words>3593</Words>
  <Application>Microsoft Office PowerPoint</Application>
  <PresentationFormat>Widescreen</PresentationFormat>
  <Paragraphs>521</Paragraphs>
  <Slides>29</Slides>
  <Notes>28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Calibri</vt:lpstr>
      <vt:lpstr>Courier New</vt:lpstr>
      <vt:lpstr>DataViz Module (navy-blue-red)</vt:lpstr>
      <vt:lpstr>INTRODUCTION TO DATA VISUALIZATION</vt:lpstr>
      <vt:lpstr>Course roadmap</vt:lpstr>
      <vt:lpstr>How you will be assessed</vt:lpstr>
      <vt:lpstr>Why visualize?</vt:lpstr>
      <vt:lpstr>Two jobs of a chart: explore vs. explain</vt:lpstr>
      <vt:lpstr>How we see: pre-attentive attributes</vt:lpstr>
      <vt:lpstr>Ranking of visual encodings (Cleveland &amp; McGill)</vt:lpstr>
      <vt:lpstr>Types of data</vt:lpstr>
      <vt:lpstr>Levels of measurement (Stevens' typology)</vt:lpstr>
      <vt:lpstr>Beyond columns: common data structures</vt:lpstr>
      <vt:lpstr>Choosing the right chart</vt:lpstr>
      <vt:lpstr>Six analytical tasks, six chart families</vt:lpstr>
      <vt:lpstr>Chart gallery (1): native charts you will build in every tool</vt:lpstr>
      <vt:lpstr>Chart gallery (2): statistical charts for distributions and matrices</vt:lpstr>
      <vt:lpstr>Box plots</vt:lpstr>
      <vt:lpstr>Which data does each chart need?</vt:lpstr>
      <vt:lpstr>Same data, two charts: which one lets you compare?</vt:lpstr>
      <vt:lpstr>Honest axes: a truncated axis can triple a difference</vt:lpstr>
      <vt:lpstr>Other common mistakes to avoid</vt:lpstr>
      <vt:lpstr>Colour with purpose: three types of palettes</vt:lpstr>
      <vt:lpstr>Preprocessing before visualization</vt:lpstr>
      <vt:lpstr>The data preparation pipeline for visualization</vt:lpstr>
      <vt:lpstr>Data problems and how they distort charts</vt:lpstr>
      <vt:lpstr>Cleaning changes the story</vt:lpstr>
      <vt:lpstr>Cleaning in pandas: a minimal recipe</vt:lpstr>
      <vt:lpstr>Outliers and reshaping: long vs. wide</vt:lpstr>
      <vt:lpstr>Transformations that make charts readable</vt:lpstr>
      <vt:lpstr>Lab 1: clean a messy dataset, then visualize it</vt:lpstr>
      <vt:lpstr>Key takeaways</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 Introduction to Data Visualization</dc:title>
  <dc:subject>Data Visualization (Year 3)</dc:subject>
  <dc:creator>Data Science Department - Lebanese University</dc:creator>
  <cp:lastModifiedBy>AI Department</cp:lastModifiedBy>
  <cp:revision>26</cp:revision>
  <dcterms:created xsi:type="dcterms:W3CDTF">2026-10-30T11:13:07Z</dcterms:created>
  <dcterms:modified xsi:type="dcterms:W3CDTF">2026-10-30T13:40:09Z</dcterms:modified>
</cp:coreProperties>
</file>